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41"/>
  </p:handoutMasterIdLst>
  <p:sldIdLst>
    <p:sldId id="256" r:id="rId2"/>
    <p:sldId id="300" r:id="rId3"/>
    <p:sldId id="257" r:id="rId4"/>
    <p:sldId id="258" r:id="rId5"/>
    <p:sldId id="259" r:id="rId6"/>
    <p:sldId id="296" r:id="rId7"/>
    <p:sldId id="267" r:id="rId8"/>
    <p:sldId id="260" r:id="rId9"/>
    <p:sldId id="297" r:id="rId10"/>
    <p:sldId id="266" r:id="rId11"/>
    <p:sldId id="261" r:id="rId12"/>
    <p:sldId id="269" r:id="rId13"/>
    <p:sldId id="279" r:id="rId14"/>
    <p:sldId id="290" r:id="rId15"/>
    <p:sldId id="291" r:id="rId16"/>
    <p:sldId id="292" r:id="rId17"/>
    <p:sldId id="294" r:id="rId18"/>
    <p:sldId id="298" r:id="rId19"/>
    <p:sldId id="299" r:id="rId20"/>
    <p:sldId id="270" r:id="rId21"/>
    <p:sldId id="280" r:id="rId22"/>
    <p:sldId id="295" r:id="rId23"/>
    <p:sldId id="271" r:id="rId24"/>
    <p:sldId id="281" r:id="rId25"/>
    <p:sldId id="282" r:id="rId26"/>
    <p:sldId id="273" r:id="rId27"/>
    <p:sldId id="283" r:id="rId28"/>
    <p:sldId id="274" r:id="rId29"/>
    <p:sldId id="284" r:id="rId30"/>
    <p:sldId id="275" r:id="rId31"/>
    <p:sldId id="285" r:id="rId32"/>
    <p:sldId id="276" r:id="rId33"/>
    <p:sldId id="286" r:id="rId34"/>
    <p:sldId id="264" r:id="rId35"/>
    <p:sldId id="287" r:id="rId36"/>
    <p:sldId id="288" r:id="rId37"/>
    <p:sldId id="289" r:id="rId38"/>
    <p:sldId id="263" r:id="rId39"/>
    <p:sldId id="277" r:id="rId40"/>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09F970-0BEF-4AD7-A8B0-0E6ECFE640A1}"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s-CL"/>
        </a:p>
      </dgm:t>
    </dgm:pt>
    <dgm:pt modelId="{EF2F9F6D-BE56-4F83-A4DA-3DFCE111A1FD}">
      <dgm:prSet phldrT="[Texto]" custT="1"/>
      <dgm:spPr/>
      <dgm:t>
        <a:bodyPr/>
        <a:lstStyle/>
        <a:p>
          <a:pPr algn="l"/>
          <a:r>
            <a:rPr lang="es-CL" sz="1100" b="1" dirty="0" smtClean="0"/>
            <a:t>a) Análisis mercados demanda</a:t>
          </a:r>
          <a:endParaRPr lang="es-CL" sz="1100" b="1" dirty="0"/>
        </a:p>
      </dgm:t>
    </dgm:pt>
    <dgm:pt modelId="{2C1B161A-E1E2-4AF5-BC5A-70DB19B67E21}" type="parTrans" cxnId="{0E219782-32A5-429F-8EEA-2B9FE6FA7A0D}">
      <dgm:prSet/>
      <dgm:spPr/>
      <dgm:t>
        <a:bodyPr/>
        <a:lstStyle/>
        <a:p>
          <a:endParaRPr lang="es-CL"/>
        </a:p>
      </dgm:t>
    </dgm:pt>
    <dgm:pt modelId="{D0F08E15-8F19-4250-90FB-556AFD71EFBC}" type="sibTrans" cxnId="{0E219782-32A5-429F-8EEA-2B9FE6FA7A0D}">
      <dgm:prSet/>
      <dgm:spPr/>
      <dgm:t>
        <a:bodyPr/>
        <a:lstStyle/>
        <a:p>
          <a:endParaRPr lang="es-CL"/>
        </a:p>
      </dgm:t>
    </dgm:pt>
    <dgm:pt modelId="{FA54C9F7-2B93-40FF-9480-B09832ADFC31}">
      <dgm:prSet custT="1"/>
      <dgm:spPr/>
      <dgm:t>
        <a:bodyPr/>
        <a:lstStyle/>
        <a:p>
          <a:pPr algn="l"/>
          <a:r>
            <a:rPr lang="es-CL" sz="1100" b="1" dirty="0" smtClean="0"/>
            <a:t>b</a:t>
          </a:r>
          <a:r>
            <a:rPr lang="es-CL" sz="1100" dirty="0" smtClean="0"/>
            <a:t>) </a:t>
          </a:r>
          <a:r>
            <a:rPr lang="es-CL" sz="1100" b="1" dirty="0" smtClean="0"/>
            <a:t>Análisis mercados oferta</a:t>
          </a:r>
          <a:endParaRPr lang="es-CL" sz="1100" b="1" dirty="0"/>
        </a:p>
      </dgm:t>
    </dgm:pt>
    <dgm:pt modelId="{95CC7497-7A4A-47E0-9B6B-9CEE43E55374}" type="parTrans" cxnId="{B828BFCA-783F-4B6D-9CB8-68055C4BAC9A}">
      <dgm:prSet/>
      <dgm:spPr/>
      <dgm:t>
        <a:bodyPr/>
        <a:lstStyle/>
        <a:p>
          <a:endParaRPr lang="es-CL"/>
        </a:p>
      </dgm:t>
    </dgm:pt>
    <dgm:pt modelId="{1F97D71C-D0A3-471A-9F61-1A8B21D43944}" type="sibTrans" cxnId="{B828BFCA-783F-4B6D-9CB8-68055C4BAC9A}">
      <dgm:prSet/>
      <dgm:spPr/>
      <dgm:t>
        <a:bodyPr/>
        <a:lstStyle/>
        <a:p>
          <a:endParaRPr lang="es-CL"/>
        </a:p>
      </dgm:t>
    </dgm:pt>
    <dgm:pt modelId="{E8142F85-FB6D-447A-AE75-E1FBD98DA862}">
      <dgm:prSet custT="1"/>
      <dgm:spPr/>
      <dgm:t>
        <a:bodyPr/>
        <a:lstStyle/>
        <a:p>
          <a:pPr algn="l"/>
          <a:r>
            <a:rPr lang="es-CL" sz="1100" b="1" dirty="0" smtClean="0"/>
            <a:t>c) Benchmarking de experiencias internacionales</a:t>
          </a:r>
          <a:endParaRPr lang="es-CL" sz="1100" b="1" dirty="0"/>
        </a:p>
      </dgm:t>
    </dgm:pt>
    <dgm:pt modelId="{9CB5238B-0BBB-411D-9A1A-7489F7EC2F0C}" type="parTrans" cxnId="{15001D3E-8245-40F9-A70C-9B934D5BE36F}">
      <dgm:prSet/>
      <dgm:spPr/>
      <dgm:t>
        <a:bodyPr/>
        <a:lstStyle/>
        <a:p>
          <a:endParaRPr lang="es-CL"/>
        </a:p>
      </dgm:t>
    </dgm:pt>
    <dgm:pt modelId="{CC56CDC6-2E09-4F3F-92F0-47D8EB6C9A1E}" type="sibTrans" cxnId="{15001D3E-8245-40F9-A70C-9B934D5BE36F}">
      <dgm:prSet/>
      <dgm:spPr/>
      <dgm:t>
        <a:bodyPr/>
        <a:lstStyle/>
        <a:p>
          <a:endParaRPr lang="es-CL"/>
        </a:p>
      </dgm:t>
    </dgm:pt>
    <dgm:pt modelId="{661EF26F-3ECA-45A2-B096-C4E8F8D71B54}">
      <dgm:prSet custT="1"/>
      <dgm:spPr/>
      <dgm:t>
        <a:bodyPr/>
        <a:lstStyle/>
        <a:p>
          <a:pPr algn="l"/>
          <a:r>
            <a:rPr lang="es-CL" sz="1100" b="1" dirty="0" smtClean="0"/>
            <a:t>d) Sociabilización de datos y resultados</a:t>
          </a:r>
          <a:endParaRPr lang="es-CL" sz="1100" b="1" dirty="0"/>
        </a:p>
      </dgm:t>
    </dgm:pt>
    <dgm:pt modelId="{31E28875-EB4A-4AB0-B923-B4EE26FD934C}" type="parTrans" cxnId="{9711728A-C569-4FD3-A524-BF6BCA812EE2}">
      <dgm:prSet/>
      <dgm:spPr/>
      <dgm:t>
        <a:bodyPr/>
        <a:lstStyle/>
        <a:p>
          <a:endParaRPr lang="es-CL"/>
        </a:p>
      </dgm:t>
    </dgm:pt>
    <dgm:pt modelId="{F32C78E7-AC75-4D3A-BF56-8D7570798040}" type="sibTrans" cxnId="{9711728A-C569-4FD3-A524-BF6BCA812EE2}">
      <dgm:prSet/>
      <dgm:spPr/>
      <dgm:t>
        <a:bodyPr/>
        <a:lstStyle/>
        <a:p>
          <a:endParaRPr lang="es-CL"/>
        </a:p>
      </dgm:t>
    </dgm:pt>
    <dgm:pt modelId="{F20B60E7-DCFC-4A84-B2F9-6DE9287A92A8}">
      <dgm:prSet phldrT="[Texto]"/>
      <dgm:spPr/>
      <dgm:t>
        <a:bodyPr/>
        <a:lstStyle/>
        <a:p>
          <a:pPr marL="1588" indent="0" algn="l"/>
          <a:r>
            <a:rPr lang="es-CL" dirty="0" smtClean="0"/>
            <a:t>  Caracterización y estimación de la demanda de carnes de bovino y ovina tradicional y diferenciada equivalentes o potenciales a producir en la región. </a:t>
          </a:r>
          <a:endParaRPr lang="es-CL" dirty="0"/>
        </a:p>
      </dgm:t>
    </dgm:pt>
    <dgm:pt modelId="{A031831C-6C92-4053-ABEE-5C2A42D2AAB2}" type="parTrans" cxnId="{801FD13E-7550-4A48-A8E6-6F041767E404}">
      <dgm:prSet/>
      <dgm:spPr/>
      <dgm:t>
        <a:bodyPr/>
        <a:lstStyle/>
        <a:p>
          <a:endParaRPr lang="es-CL"/>
        </a:p>
      </dgm:t>
    </dgm:pt>
    <dgm:pt modelId="{787C0FF0-C6C8-45DA-A094-291577E954E9}" type="sibTrans" cxnId="{801FD13E-7550-4A48-A8E6-6F041767E404}">
      <dgm:prSet/>
      <dgm:spPr/>
      <dgm:t>
        <a:bodyPr/>
        <a:lstStyle/>
        <a:p>
          <a:endParaRPr lang="es-CL"/>
        </a:p>
      </dgm:t>
    </dgm:pt>
    <dgm:pt modelId="{9112B476-D234-4464-9838-3C0124880CA8}">
      <dgm:prSet/>
      <dgm:spPr/>
      <dgm:t>
        <a:bodyPr/>
        <a:lstStyle/>
        <a:p>
          <a:pPr marL="0" indent="0"/>
          <a:r>
            <a:rPr lang="es-CL" dirty="0" smtClean="0"/>
            <a:t>  Análisis mínimo:</a:t>
          </a:r>
          <a:endParaRPr lang="es-CL" dirty="0"/>
        </a:p>
      </dgm:t>
    </dgm:pt>
    <dgm:pt modelId="{C2A05421-F15A-497F-A708-8EB9820B806E}" type="parTrans" cxnId="{D1A799E0-3F7D-4EDB-B982-16E47333E0ED}">
      <dgm:prSet/>
      <dgm:spPr/>
      <dgm:t>
        <a:bodyPr/>
        <a:lstStyle/>
        <a:p>
          <a:endParaRPr lang="es-CL"/>
        </a:p>
      </dgm:t>
    </dgm:pt>
    <dgm:pt modelId="{B1975541-40C7-4FF4-B329-BAB942525971}" type="sibTrans" cxnId="{D1A799E0-3F7D-4EDB-B982-16E47333E0ED}">
      <dgm:prSet/>
      <dgm:spPr/>
      <dgm:t>
        <a:bodyPr/>
        <a:lstStyle/>
        <a:p>
          <a:endParaRPr lang="es-CL"/>
        </a:p>
      </dgm:t>
    </dgm:pt>
    <dgm:pt modelId="{47076E8D-4BEE-4E1D-850A-F14CB2BCEB06}">
      <dgm:prSet/>
      <dgm:spPr/>
      <dgm:t>
        <a:bodyPr/>
        <a:lstStyle/>
        <a:p>
          <a:pPr marL="266700" indent="-180975"/>
          <a:r>
            <a:rPr lang="es-ES" dirty="0" smtClean="0"/>
            <a:t>Detalle de exigencias de producción primaria y procesamiento.</a:t>
          </a:r>
          <a:endParaRPr lang="es-CL" dirty="0"/>
        </a:p>
      </dgm:t>
    </dgm:pt>
    <dgm:pt modelId="{19D44390-7775-49FE-91DA-5114C9F1162E}" type="parTrans" cxnId="{10C4946B-67E0-4B36-827C-38CC007490AF}">
      <dgm:prSet/>
      <dgm:spPr/>
      <dgm:t>
        <a:bodyPr/>
        <a:lstStyle/>
        <a:p>
          <a:endParaRPr lang="es-CL"/>
        </a:p>
      </dgm:t>
    </dgm:pt>
    <dgm:pt modelId="{DAE6A47B-50E8-4F95-A496-59D529CFEA13}" type="sibTrans" cxnId="{10C4946B-67E0-4B36-827C-38CC007490AF}">
      <dgm:prSet/>
      <dgm:spPr/>
      <dgm:t>
        <a:bodyPr/>
        <a:lstStyle/>
        <a:p>
          <a:endParaRPr lang="es-CL"/>
        </a:p>
      </dgm:t>
    </dgm:pt>
    <dgm:pt modelId="{005E4C4B-971C-426F-8540-C29CF323DC6D}">
      <dgm:prSet/>
      <dgm:spPr/>
      <dgm:t>
        <a:bodyPr/>
        <a:lstStyle/>
        <a:p>
          <a:pPr marL="266700" indent="-180975"/>
          <a:r>
            <a:rPr lang="es-ES" dirty="0" smtClean="0"/>
            <a:t>Precio por cortes y valor agregado</a:t>
          </a:r>
          <a:endParaRPr lang="es-CL" dirty="0"/>
        </a:p>
      </dgm:t>
    </dgm:pt>
    <dgm:pt modelId="{C75B08C3-4BDB-4206-B342-2AE42FF3D38E}" type="parTrans" cxnId="{A3D41321-5B09-42B9-96A3-69367635ABD9}">
      <dgm:prSet/>
      <dgm:spPr/>
      <dgm:t>
        <a:bodyPr/>
        <a:lstStyle/>
        <a:p>
          <a:endParaRPr lang="es-CL"/>
        </a:p>
      </dgm:t>
    </dgm:pt>
    <dgm:pt modelId="{847841CB-643F-4CAE-ADAE-ACDE75225E0E}" type="sibTrans" cxnId="{A3D41321-5B09-42B9-96A3-69367635ABD9}">
      <dgm:prSet/>
      <dgm:spPr/>
      <dgm:t>
        <a:bodyPr/>
        <a:lstStyle/>
        <a:p>
          <a:endParaRPr lang="es-CL"/>
        </a:p>
      </dgm:t>
    </dgm:pt>
    <dgm:pt modelId="{8BC5C02E-2F8A-40FF-897B-8C7B4B48F85A}">
      <dgm:prSet/>
      <dgm:spPr/>
      <dgm:t>
        <a:bodyPr/>
        <a:lstStyle/>
        <a:p>
          <a:pPr marL="266700" indent="-180975"/>
          <a:r>
            <a:rPr lang="es-ES" dirty="0" smtClean="0"/>
            <a:t>Volúmenes actuales y futuros de consumo</a:t>
          </a:r>
          <a:endParaRPr lang="es-CL" dirty="0"/>
        </a:p>
      </dgm:t>
    </dgm:pt>
    <dgm:pt modelId="{36979105-BE98-49E3-81D7-0F23EE9205DE}" type="parTrans" cxnId="{32F93EA1-7EFA-46B0-B735-445503E0CF44}">
      <dgm:prSet/>
      <dgm:spPr/>
      <dgm:t>
        <a:bodyPr/>
        <a:lstStyle/>
        <a:p>
          <a:endParaRPr lang="es-CL"/>
        </a:p>
      </dgm:t>
    </dgm:pt>
    <dgm:pt modelId="{1EE949E5-148A-4336-BBCC-EBD7942A5289}" type="sibTrans" cxnId="{32F93EA1-7EFA-46B0-B735-445503E0CF44}">
      <dgm:prSet/>
      <dgm:spPr/>
      <dgm:t>
        <a:bodyPr/>
        <a:lstStyle/>
        <a:p>
          <a:endParaRPr lang="es-CL"/>
        </a:p>
      </dgm:t>
    </dgm:pt>
    <dgm:pt modelId="{B8DA9B2A-35E8-48BF-8FBB-B880C215949E}">
      <dgm:prSet/>
      <dgm:spPr/>
      <dgm:t>
        <a:bodyPr/>
        <a:lstStyle/>
        <a:p>
          <a:pPr marL="266700" indent="-180975"/>
          <a:r>
            <a:rPr lang="es-ES" dirty="0" smtClean="0"/>
            <a:t>Mayores proveedores</a:t>
          </a:r>
          <a:endParaRPr lang="es-CL" dirty="0"/>
        </a:p>
      </dgm:t>
    </dgm:pt>
    <dgm:pt modelId="{29588E40-8B69-4076-B6DC-FD699B1702B3}" type="parTrans" cxnId="{C21B7DEA-80A9-4CC9-A7CD-B7A7420F367A}">
      <dgm:prSet/>
      <dgm:spPr/>
      <dgm:t>
        <a:bodyPr/>
        <a:lstStyle/>
        <a:p>
          <a:endParaRPr lang="es-CL"/>
        </a:p>
      </dgm:t>
    </dgm:pt>
    <dgm:pt modelId="{DCA740B3-A596-4017-8FAD-381360076292}" type="sibTrans" cxnId="{C21B7DEA-80A9-4CC9-A7CD-B7A7420F367A}">
      <dgm:prSet/>
      <dgm:spPr/>
      <dgm:t>
        <a:bodyPr/>
        <a:lstStyle/>
        <a:p>
          <a:endParaRPr lang="es-CL"/>
        </a:p>
      </dgm:t>
    </dgm:pt>
    <dgm:pt modelId="{068AC245-A4B8-436C-96CB-13E107399F32}">
      <dgm:prSet/>
      <dgm:spPr/>
      <dgm:t>
        <a:bodyPr/>
        <a:lstStyle/>
        <a:p>
          <a:pPr marL="266700" indent="-180975"/>
          <a:r>
            <a:rPr lang="es-ES" dirty="0" smtClean="0"/>
            <a:t>Tipo y detalle de tratados comerciales</a:t>
          </a:r>
          <a:endParaRPr lang="es-CL" dirty="0"/>
        </a:p>
      </dgm:t>
    </dgm:pt>
    <dgm:pt modelId="{796DD7B0-A7E6-4F13-82B8-999A03FD4A7A}" type="parTrans" cxnId="{A5D872E4-08F9-40CE-9A60-2632A3CB2C46}">
      <dgm:prSet/>
      <dgm:spPr/>
      <dgm:t>
        <a:bodyPr/>
        <a:lstStyle/>
        <a:p>
          <a:endParaRPr lang="es-CL"/>
        </a:p>
      </dgm:t>
    </dgm:pt>
    <dgm:pt modelId="{859FD2A3-DE2F-43A4-83FE-F1B34C845C99}" type="sibTrans" cxnId="{A5D872E4-08F9-40CE-9A60-2632A3CB2C46}">
      <dgm:prSet/>
      <dgm:spPr/>
      <dgm:t>
        <a:bodyPr/>
        <a:lstStyle/>
        <a:p>
          <a:endParaRPr lang="es-CL"/>
        </a:p>
      </dgm:t>
    </dgm:pt>
    <dgm:pt modelId="{DAE97D46-02C0-4928-B554-5802167D4BB7}">
      <dgm:prSet/>
      <dgm:spPr/>
      <dgm:t>
        <a:bodyPr/>
        <a:lstStyle/>
        <a:p>
          <a:pPr marL="266700" indent="-180975"/>
          <a:r>
            <a:rPr lang="es-ES" dirty="0" smtClean="0"/>
            <a:t>Características de los consumidores</a:t>
          </a:r>
          <a:endParaRPr lang="es-CL" dirty="0"/>
        </a:p>
      </dgm:t>
    </dgm:pt>
    <dgm:pt modelId="{E432E3A3-06CD-4F52-B123-9BD2AF94E50B}" type="parTrans" cxnId="{F963357D-C1A7-48C1-AD7A-0B3F14B1AC17}">
      <dgm:prSet/>
      <dgm:spPr/>
      <dgm:t>
        <a:bodyPr/>
        <a:lstStyle/>
        <a:p>
          <a:endParaRPr lang="es-CL"/>
        </a:p>
      </dgm:t>
    </dgm:pt>
    <dgm:pt modelId="{E202FAD2-F043-4EAF-A7B4-1CD776751615}" type="sibTrans" cxnId="{F963357D-C1A7-48C1-AD7A-0B3F14B1AC17}">
      <dgm:prSet/>
      <dgm:spPr/>
      <dgm:t>
        <a:bodyPr/>
        <a:lstStyle/>
        <a:p>
          <a:endParaRPr lang="es-CL"/>
        </a:p>
      </dgm:t>
    </dgm:pt>
    <dgm:pt modelId="{0E1EF245-F7BB-4997-BD03-04D2BCDCAF6A}">
      <dgm:prSet/>
      <dgm:spPr/>
      <dgm:t>
        <a:bodyPr/>
        <a:lstStyle/>
        <a:p>
          <a:pPr marL="266700" indent="-180975"/>
          <a:r>
            <a:rPr lang="es-ES" dirty="0" smtClean="0"/>
            <a:t>Exigencias zoosanitarias y de inocuidad, barreras arancelarias, paraarancelarias, cuotas, sistemas de calidad.</a:t>
          </a:r>
          <a:endParaRPr lang="es-CL" dirty="0"/>
        </a:p>
      </dgm:t>
    </dgm:pt>
    <dgm:pt modelId="{B32D5552-A866-4C7A-9562-89CFDEDF6147}" type="parTrans" cxnId="{E57A78F8-96FF-4FA1-90AE-FC331DFEAD18}">
      <dgm:prSet/>
      <dgm:spPr/>
      <dgm:t>
        <a:bodyPr/>
        <a:lstStyle/>
        <a:p>
          <a:endParaRPr lang="es-CL"/>
        </a:p>
      </dgm:t>
    </dgm:pt>
    <dgm:pt modelId="{AD595E15-AF6F-4BDB-AA39-68C015221F48}" type="sibTrans" cxnId="{E57A78F8-96FF-4FA1-90AE-FC331DFEAD18}">
      <dgm:prSet/>
      <dgm:spPr/>
      <dgm:t>
        <a:bodyPr/>
        <a:lstStyle/>
        <a:p>
          <a:endParaRPr lang="es-CL"/>
        </a:p>
      </dgm:t>
    </dgm:pt>
    <dgm:pt modelId="{5BB6B48E-17BD-49FA-8AA6-7FB508895C5F}">
      <dgm:prSet/>
      <dgm:spPr/>
      <dgm:t>
        <a:bodyPr/>
        <a:lstStyle/>
        <a:p>
          <a:pPr marL="1588" indent="0"/>
          <a:r>
            <a:rPr lang="es-CL" dirty="0" smtClean="0"/>
            <a:t>  Análisis para cada mercado analizado y con información actualizada  (2014) </a:t>
          </a:r>
          <a:endParaRPr lang="es-CL" dirty="0"/>
        </a:p>
      </dgm:t>
    </dgm:pt>
    <dgm:pt modelId="{BA2F876C-6799-47E2-A5DF-F478DA2E8CF0}" type="parTrans" cxnId="{608E6F24-75A8-4185-9E45-04ABA0D9BB60}">
      <dgm:prSet/>
      <dgm:spPr/>
      <dgm:t>
        <a:bodyPr/>
        <a:lstStyle/>
        <a:p>
          <a:endParaRPr lang="es-CL"/>
        </a:p>
      </dgm:t>
    </dgm:pt>
    <dgm:pt modelId="{086928EF-060D-4424-B25D-53F8D00C5D02}" type="sibTrans" cxnId="{608E6F24-75A8-4185-9E45-04ABA0D9BB60}">
      <dgm:prSet/>
      <dgm:spPr/>
      <dgm:t>
        <a:bodyPr/>
        <a:lstStyle/>
        <a:p>
          <a:endParaRPr lang="es-CL"/>
        </a:p>
      </dgm:t>
    </dgm:pt>
    <dgm:pt modelId="{8508A61D-9E01-4181-8257-7B6302FFD7EB}">
      <dgm:prSet/>
      <dgm:spPr/>
      <dgm:t>
        <a:bodyPr/>
        <a:lstStyle/>
        <a:p>
          <a:pPr marL="0" indent="0"/>
          <a:r>
            <a:rPr lang="es-CL" dirty="0" smtClean="0"/>
            <a:t>  Análisis de las tendencias de los distintos mercados analizados que permita proyectar a mediano/largo plazo la demanda del mercado.</a:t>
          </a:r>
          <a:endParaRPr lang="es-CL" dirty="0"/>
        </a:p>
      </dgm:t>
    </dgm:pt>
    <dgm:pt modelId="{8326992D-32A5-40C7-8C88-4311A08478FF}" type="parTrans" cxnId="{82D454E3-3DCA-4436-BF21-DF1BDB26A4C2}">
      <dgm:prSet/>
      <dgm:spPr/>
      <dgm:t>
        <a:bodyPr/>
        <a:lstStyle/>
        <a:p>
          <a:endParaRPr lang="es-CL"/>
        </a:p>
      </dgm:t>
    </dgm:pt>
    <dgm:pt modelId="{A9A3E379-62CC-40DE-9795-7CFD6AC99A30}" type="sibTrans" cxnId="{82D454E3-3DCA-4436-BF21-DF1BDB26A4C2}">
      <dgm:prSet/>
      <dgm:spPr/>
      <dgm:t>
        <a:bodyPr/>
        <a:lstStyle/>
        <a:p>
          <a:endParaRPr lang="es-CL"/>
        </a:p>
      </dgm:t>
    </dgm:pt>
    <dgm:pt modelId="{19ACA787-D531-4149-BBCB-6DE3E5FFB632}">
      <dgm:prSet/>
      <dgm:spPr/>
      <dgm:t>
        <a:bodyPr/>
        <a:lstStyle/>
        <a:p>
          <a:pPr marL="1588" indent="0"/>
          <a:r>
            <a:rPr lang="es-CL" dirty="0" smtClean="0"/>
            <a:t>  Estos análisis deben enfocarse a las potencialidades de producción que presenta la Agricultura Familiar Campesina (AFC).</a:t>
          </a:r>
          <a:endParaRPr lang="es-CL" dirty="0"/>
        </a:p>
      </dgm:t>
    </dgm:pt>
    <dgm:pt modelId="{CC963B93-4627-4A1D-B070-66BDA51801B5}" type="parTrans" cxnId="{F4747842-590A-4543-BEE0-46163582BFBA}">
      <dgm:prSet/>
      <dgm:spPr/>
      <dgm:t>
        <a:bodyPr/>
        <a:lstStyle/>
        <a:p>
          <a:endParaRPr lang="es-CL"/>
        </a:p>
      </dgm:t>
    </dgm:pt>
    <dgm:pt modelId="{B2015039-6610-49F0-8E30-A06AC4229DDC}" type="sibTrans" cxnId="{F4747842-590A-4543-BEE0-46163582BFBA}">
      <dgm:prSet/>
      <dgm:spPr/>
      <dgm:t>
        <a:bodyPr/>
        <a:lstStyle/>
        <a:p>
          <a:endParaRPr lang="es-CL"/>
        </a:p>
      </dgm:t>
    </dgm:pt>
    <dgm:pt modelId="{5B30AD2A-6988-40F6-9C5F-E8E0368C754B}">
      <dgm:prSet/>
      <dgm:spPr/>
      <dgm:t>
        <a:bodyPr/>
        <a:lstStyle/>
        <a:p>
          <a:pPr algn="l"/>
          <a:r>
            <a:rPr lang="es-CL" dirty="0" smtClean="0"/>
            <a:t>  Análisis y caracterización de los actuales y potenciales competidores nacionales e internacionales, de carne tradicional y diferenciada que pueda ocupar nichos de mercado específicos tanto para el mercado de carnes bovinas como ovinas, con características similares de productos cárnicos sustitutos y/o competidores producidos en la región. </a:t>
          </a:r>
          <a:endParaRPr lang="es-CL" dirty="0"/>
        </a:p>
      </dgm:t>
    </dgm:pt>
    <dgm:pt modelId="{FBE9743E-3820-43AA-9DEE-370038D34293}" type="parTrans" cxnId="{EE5E98D6-2A25-4CA0-A1B7-10E7CADE51E4}">
      <dgm:prSet/>
      <dgm:spPr/>
      <dgm:t>
        <a:bodyPr/>
        <a:lstStyle/>
        <a:p>
          <a:endParaRPr lang="es-CL"/>
        </a:p>
      </dgm:t>
    </dgm:pt>
    <dgm:pt modelId="{1423F884-9A08-47A4-9ED6-5E7BE071A5EE}" type="sibTrans" cxnId="{EE5E98D6-2A25-4CA0-A1B7-10E7CADE51E4}">
      <dgm:prSet/>
      <dgm:spPr/>
      <dgm:t>
        <a:bodyPr/>
        <a:lstStyle/>
        <a:p>
          <a:endParaRPr lang="es-CL"/>
        </a:p>
      </dgm:t>
    </dgm:pt>
    <dgm:pt modelId="{4DBA642A-67D7-48F9-BC24-B3E430F2F03A}">
      <dgm:prSet/>
      <dgm:spPr/>
      <dgm:t>
        <a:bodyPr/>
        <a:lstStyle/>
        <a:p>
          <a:r>
            <a:rPr lang="es-CL" dirty="0" smtClean="0"/>
            <a:t>  Evolución histórica y proyección de su producción.</a:t>
          </a:r>
          <a:endParaRPr lang="es-CL" dirty="0"/>
        </a:p>
      </dgm:t>
    </dgm:pt>
    <dgm:pt modelId="{FD03E28B-FA9A-4FAC-87AB-E7367798D457}" type="parTrans" cxnId="{C3898DFF-E1EB-4BD6-B39E-10CF82EF3293}">
      <dgm:prSet/>
      <dgm:spPr/>
      <dgm:t>
        <a:bodyPr/>
        <a:lstStyle/>
        <a:p>
          <a:endParaRPr lang="es-CL"/>
        </a:p>
      </dgm:t>
    </dgm:pt>
    <dgm:pt modelId="{B24E82C3-D414-453C-A2D7-EAD734EEFAAB}" type="sibTrans" cxnId="{C3898DFF-E1EB-4BD6-B39E-10CF82EF3293}">
      <dgm:prSet/>
      <dgm:spPr/>
      <dgm:t>
        <a:bodyPr/>
        <a:lstStyle/>
        <a:p>
          <a:endParaRPr lang="es-CL"/>
        </a:p>
      </dgm:t>
    </dgm:pt>
    <dgm:pt modelId="{8D9BD83B-E9D5-41F8-BDDC-D5C003EC5405}">
      <dgm:prSet/>
      <dgm:spPr/>
      <dgm:t>
        <a:bodyPr/>
        <a:lstStyle/>
        <a:p>
          <a:r>
            <a:rPr lang="es-CL" dirty="0" smtClean="0"/>
            <a:t>  Conocer productos, niveles de producción, ventajas comparativas y competitivas, proyecciones de crecimiento, precio, etc. </a:t>
          </a:r>
          <a:endParaRPr lang="es-CL" dirty="0"/>
        </a:p>
      </dgm:t>
    </dgm:pt>
    <dgm:pt modelId="{B77EE8C8-FF4A-4B54-9206-A7FFFC255A0C}" type="parTrans" cxnId="{3013AA33-AB7C-4763-BBEA-6EE67278470E}">
      <dgm:prSet/>
      <dgm:spPr/>
      <dgm:t>
        <a:bodyPr/>
        <a:lstStyle/>
        <a:p>
          <a:endParaRPr lang="es-CL"/>
        </a:p>
      </dgm:t>
    </dgm:pt>
    <dgm:pt modelId="{BC317C9D-0B14-4902-8208-2E4298C99986}" type="sibTrans" cxnId="{3013AA33-AB7C-4763-BBEA-6EE67278470E}">
      <dgm:prSet/>
      <dgm:spPr/>
      <dgm:t>
        <a:bodyPr/>
        <a:lstStyle/>
        <a:p>
          <a:endParaRPr lang="es-CL"/>
        </a:p>
      </dgm:t>
    </dgm:pt>
    <dgm:pt modelId="{D63678D1-01A6-4CF0-ACF6-3FFB83348939}">
      <dgm:prSet/>
      <dgm:spPr/>
      <dgm:t>
        <a:bodyPr/>
        <a:lstStyle/>
        <a:p>
          <a:r>
            <a:rPr lang="es-CL" dirty="0" smtClean="0"/>
            <a:t>  Conocer fortalezas y debilidades de los competidores.</a:t>
          </a:r>
          <a:endParaRPr lang="es-CL" dirty="0"/>
        </a:p>
      </dgm:t>
    </dgm:pt>
    <dgm:pt modelId="{5A892C1C-4F95-4373-847D-24912DFCFF50}" type="parTrans" cxnId="{39173613-353B-4A54-8B1E-5FA61B830C43}">
      <dgm:prSet/>
      <dgm:spPr/>
      <dgm:t>
        <a:bodyPr/>
        <a:lstStyle/>
        <a:p>
          <a:endParaRPr lang="es-CL"/>
        </a:p>
      </dgm:t>
    </dgm:pt>
    <dgm:pt modelId="{E30F3805-4872-4B99-9894-7F2545B02664}" type="sibTrans" cxnId="{39173613-353B-4A54-8B1E-5FA61B830C43}">
      <dgm:prSet/>
      <dgm:spPr/>
      <dgm:t>
        <a:bodyPr/>
        <a:lstStyle/>
        <a:p>
          <a:endParaRPr lang="es-CL"/>
        </a:p>
      </dgm:t>
    </dgm:pt>
    <dgm:pt modelId="{600EC52F-295D-4FFF-B4F8-925B43541852}">
      <dgm:prSet/>
      <dgm:spPr/>
      <dgm:t>
        <a:bodyPr/>
        <a:lstStyle/>
        <a:p>
          <a:pPr marL="93663" indent="-93663" algn="l"/>
          <a:r>
            <a:rPr lang="es-ES" dirty="0" smtClean="0"/>
            <a:t>Identificar territorios con vocaciones productivas similares y las capacidades con las que estos disponen.</a:t>
          </a:r>
          <a:endParaRPr lang="es-CL" dirty="0"/>
        </a:p>
      </dgm:t>
    </dgm:pt>
    <dgm:pt modelId="{A0CA240A-2B89-4030-82B4-D10CF8CE106B}" type="parTrans" cxnId="{0F6D6812-14FB-44AC-BA25-6054194D4836}">
      <dgm:prSet/>
      <dgm:spPr/>
      <dgm:t>
        <a:bodyPr/>
        <a:lstStyle/>
        <a:p>
          <a:endParaRPr lang="es-CL"/>
        </a:p>
      </dgm:t>
    </dgm:pt>
    <dgm:pt modelId="{CFF1B29B-5DA8-4003-8497-8B338907D218}" type="sibTrans" cxnId="{0F6D6812-14FB-44AC-BA25-6054194D4836}">
      <dgm:prSet/>
      <dgm:spPr/>
      <dgm:t>
        <a:bodyPr/>
        <a:lstStyle/>
        <a:p>
          <a:endParaRPr lang="es-CL"/>
        </a:p>
      </dgm:t>
    </dgm:pt>
    <dgm:pt modelId="{57DE6E01-CC60-4351-9A00-FB4E012A29EB}">
      <dgm:prSet/>
      <dgm:spPr/>
      <dgm:t>
        <a:bodyPr/>
        <a:lstStyle/>
        <a:p>
          <a:pPr marL="93663" indent="-93663" algn="l"/>
          <a:r>
            <a:rPr lang="es-ES" dirty="0" smtClean="0"/>
            <a:t>Identificar programas desarrollados por la autoridad u otros organismos, que hayan permitido cerrar brechas productivas y/o tecnológicas</a:t>
          </a:r>
          <a:endParaRPr lang="es-CL" dirty="0"/>
        </a:p>
      </dgm:t>
    </dgm:pt>
    <dgm:pt modelId="{FFC2A4EF-3F14-472E-A722-9DFAEED66D4B}" type="parTrans" cxnId="{7E995AFB-A047-4E41-9EB4-07C890D61D2E}">
      <dgm:prSet/>
      <dgm:spPr/>
      <dgm:t>
        <a:bodyPr/>
        <a:lstStyle/>
        <a:p>
          <a:endParaRPr lang="es-CL"/>
        </a:p>
      </dgm:t>
    </dgm:pt>
    <dgm:pt modelId="{316A1D15-4A28-41EA-A3A4-416430910515}" type="sibTrans" cxnId="{7E995AFB-A047-4E41-9EB4-07C890D61D2E}">
      <dgm:prSet/>
      <dgm:spPr/>
      <dgm:t>
        <a:bodyPr/>
        <a:lstStyle/>
        <a:p>
          <a:endParaRPr lang="es-CL"/>
        </a:p>
      </dgm:t>
    </dgm:pt>
    <dgm:pt modelId="{8CF161DE-E561-4229-A927-A2632FA900C5}">
      <dgm:prSet/>
      <dgm:spPr/>
      <dgm:t>
        <a:bodyPr/>
        <a:lstStyle/>
        <a:p>
          <a:pPr marL="93663" indent="-93663" algn="l"/>
          <a:r>
            <a:rPr lang="es-ES" dirty="0" smtClean="0"/>
            <a:t>Se realizarán reuniones, talleres y entrega de resúmenes de la información en todos los sectores de la región, sociabilizando con crianceros y ganaderos de manera de recoger las percepciones de las metas a plantear y saber si existe real compromiso.</a:t>
          </a:r>
          <a:endParaRPr lang="es-CL" dirty="0"/>
        </a:p>
      </dgm:t>
    </dgm:pt>
    <dgm:pt modelId="{A2F72AC1-02A7-4723-A3DB-9C5FF0609A5F}" type="parTrans" cxnId="{FD8A5FDC-8FBC-4627-BDDC-CB9A3743BB0B}">
      <dgm:prSet/>
      <dgm:spPr/>
      <dgm:t>
        <a:bodyPr/>
        <a:lstStyle/>
        <a:p>
          <a:endParaRPr lang="es-CL"/>
        </a:p>
      </dgm:t>
    </dgm:pt>
    <dgm:pt modelId="{E14979B7-B097-4393-9D7A-FC04AA038E5D}" type="sibTrans" cxnId="{FD8A5FDC-8FBC-4627-BDDC-CB9A3743BB0B}">
      <dgm:prSet/>
      <dgm:spPr/>
      <dgm:t>
        <a:bodyPr/>
        <a:lstStyle/>
        <a:p>
          <a:endParaRPr lang="es-CL"/>
        </a:p>
      </dgm:t>
    </dgm:pt>
    <dgm:pt modelId="{1DDA1010-D7A0-4F13-AB99-33C07C8603A0}">
      <dgm:prSet/>
      <dgm:spPr/>
      <dgm:t>
        <a:bodyPr/>
        <a:lstStyle/>
        <a:p>
          <a:pPr algn="l"/>
          <a:endParaRPr lang="es-CL" dirty="0"/>
        </a:p>
      </dgm:t>
    </dgm:pt>
    <dgm:pt modelId="{ECA8EBBB-5F32-41AF-96CE-4B6A07F0A97C}" type="parTrans" cxnId="{681E6EE2-1CED-4D66-82C1-0F8C527CAC01}">
      <dgm:prSet/>
      <dgm:spPr/>
      <dgm:t>
        <a:bodyPr/>
        <a:lstStyle/>
        <a:p>
          <a:endParaRPr lang="es-CL"/>
        </a:p>
      </dgm:t>
    </dgm:pt>
    <dgm:pt modelId="{2A23771E-4DEA-4CD2-95C5-036D7625F950}" type="sibTrans" cxnId="{681E6EE2-1CED-4D66-82C1-0F8C527CAC01}">
      <dgm:prSet/>
      <dgm:spPr/>
      <dgm:t>
        <a:bodyPr/>
        <a:lstStyle/>
        <a:p>
          <a:endParaRPr lang="es-CL"/>
        </a:p>
      </dgm:t>
    </dgm:pt>
    <dgm:pt modelId="{621894CA-A910-4015-BA9C-0AF22184E0A3}">
      <dgm:prSet/>
      <dgm:spPr/>
      <dgm:t>
        <a:bodyPr/>
        <a:lstStyle/>
        <a:p>
          <a:endParaRPr lang="es-CL" dirty="0"/>
        </a:p>
      </dgm:t>
    </dgm:pt>
    <dgm:pt modelId="{61764FFF-3ED1-4DB0-B594-3447C0120A59}" type="parTrans" cxnId="{0F0CE3F1-8BD9-49CD-8663-01A288B4BFF7}">
      <dgm:prSet/>
      <dgm:spPr/>
      <dgm:t>
        <a:bodyPr/>
        <a:lstStyle/>
        <a:p>
          <a:endParaRPr lang="es-CL"/>
        </a:p>
      </dgm:t>
    </dgm:pt>
    <dgm:pt modelId="{423CE801-3F68-40BA-9E14-925CAB9EEF2F}" type="sibTrans" cxnId="{0F0CE3F1-8BD9-49CD-8663-01A288B4BFF7}">
      <dgm:prSet/>
      <dgm:spPr/>
      <dgm:t>
        <a:bodyPr/>
        <a:lstStyle/>
        <a:p>
          <a:endParaRPr lang="es-CL"/>
        </a:p>
      </dgm:t>
    </dgm:pt>
    <dgm:pt modelId="{E4C081F4-DD4B-41CB-BC5C-EB0A27CBB103}">
      <dgm:prSet/>
      <dgm:spPr/>
      <dgm:t>
        <a:bodyPr/>
        <a:lstStyle/>
        <a:p>
          <a:endParaRPr lang="es-CL" dirty="0"/>
        </a:p>
      </dgm:t>
    </dgm:pt>
    <dgm:pt modelId="{2ECF450B-4003-41BF-AA00-615F4DFF3A28}" type="parTrans" cxnId="{2098C223-1FC1-48C4-A3CB-3DBE8F1252E4}">
      <dgm:prSet/>
      <dgm:spPr/>
      <dgm:t>
        <a:bodyPr/>
        <a:lstStyle/>
        <a:p>
          <a:endParaRPr lang="es-CL"/>
        </a:p>
      </dgm:t>
    </dgm:pt>
    <dgm:pt modelId="{6A3C4612-83EF-4681-BC6E-168545A00EFE}" type="sibTrans" cxnId="{2098C223-1FC1-48C4-A3CB-3DBE8F1252E4}">
      <dgm:prSet/>
      <dgm:spPr/>
      <dgm:t>
        <a:bodyPr/>
        <a:lstStyle/>
        <a:p>
          <a:endParaRPr lang="es-CL"/>
        </a:p>
      </dgm:t>
    </dgm:pt>
    <dgm:pt modelId="{C611A1C3-9573-4DBF-BF3F-0C87CD888EF9}">
      <dgm:prSet/>
      <dgm:spPr/>
      <dgm:t>
        <a:bodyPr/>
        <a:lstStyle/>
        <a:p>
          <a:pPr marL="93663" indent="-93663" algn="l"/>
          <a:endParaRPr lang="es-CL" dirty="0"/>
        </a:p>
      </dgm:t>
    </dgm:pt>
    <dgm:pt modelId="{F8028C06-44B4-4F10-8E33-3EC89E3760D3}" type="parTrans" cxnId="{8F3939D8-E175-4AF5-975D-3CE574CD34C3}">
      <dgm:prSet/>
      <dgm:spPr/>
      <dgm:t>
        <a:bodyPr/>
        <a:lstStyle/>
        <a:p>
          <a:endParaRPr lang="es-CL"/>
        </a:p>
      </dgm:t>
    </dgm:pt>
    <dgm:pt modelId="{3C256EEA-F45C-400E-9755-2F8A0927D6BF}" type="sibTrans" cxnId="{8F3939D8-E175-4AF5-975D-3CE574CD34C3}">
      <dgm:prSet/>
      <dgm:spPr/>
      <dgm:t>
        <a:bodyPr/>
        <a:lstStyle/>
        <a:p>
          <a:endParaRPr lang="es-CL"/>
        </a:p>
      </dgm:t>
    </dgm:pt>
    <dgm:pt modelId="{681F584E-1509-407F-932E-64860766588C}" type="pres">
      <dgm:prSet presAssocID="{B309F970-0BEF-4AD7-A8B0-0E6ECFE640A1}" presName="Name0" presStyleCnt="0">
        <dgm:presLayoutVars>
          <dgm:dir/>
          <dgm:animLvl val="lvl"/>
          <dgm:resizeHandles val="exact"/>
        </dgm:presLayoutVars>
      </dgm:prSet>
      <dgm:spPr/>
      <dgm:t>
        <a:bodyPr/>
        <a:lstStyle/>
        <a:p>
          <a:endParaRPr lang="es-CL"/>
        </a:p>
      </dgm:t>
    </dgm:pt>
    <dgm:pt modelId="{B58A1E0F-F8D1-40AF-9AF4-EF0528A9917A}" type="pres">
      <dgm:prSet presAssocID="{EF2F9F6D-BE56-4F83-A4DA-3DFCE111A1FD}" presName="composite" presStyleCnt="0"/>
      <dgm:spPr/>
    </dgm:pt>
    <dgm:pt modelId="{FC3FA2BE-9D3D-4C78-A905-862F240BB361}" type="pres">
      <dgm:prSet presAssocID="{EF2F9F6D-BE56-4F83-A4DA-3DFCE111A1FD}" presName="parTx" presStyleLbl="alignNode1" presStyleIdx="0" presStyleCnt="4">
        <dgm:presLayoutVars>
          <dgm:chMax val="0"/>
          <dgm:chPref val="0"/>
          <dgm:bulletEnabled val="1"/>
        </dgm:presLayoutVars>
      </dgm:prSet>
      <dgm:spPr/>
      <dgm:t>
        <a:bodyPr/>
        <a:lstStyle/>
        <a:p>
          <a:endParaRPr lang="es-CL"/>
        </a:p>
      </dgm:t>
    </dgm:pt>
    <dgm:pt modelId="{65F7239E-D96B-4DB9-9621-2B21A6D155AF}" type="pres">
      <dgm:prSet presAssocID="{EF2F9F6D-BE56-4F83-A4DA-3DFCE111A1FD}" presName="desTx" presStyleLbl="alignAccFollowNode1" presStyleIdx="0" presStyleCnt="4">
        <dgm:presLayoutVars>
          <dgm:bulletEnabled val="1"/>
        </dgm:presLayoutVars>
      </dgm:prSet>
      <dgm:spPr/>
      <dgm:t>
        <a:bodyPr/>
        <a:lstStyle/>
        <a:p>
          <a:endParaRPr lang="es-CL"/>
        </a:p>
      </dgm:t>
    </dgm:pt>
    <dgm:pt modelId="{210EACD3-C328-4F1D-A1E1-6EBC8CF3EE7B}" type="pres">
      <dgm:prSet presAssocID="{D0F08E15-8F19-4250-90FB-556AFD71EFBC}" presName="space" presStyleCnt="0"/>
      <dgm:spPr/>
    </dgm:pt>
    <dgm:pt modelId="{18F9DD75-DA57-416D-B475-6473DA83D198}" type="pres">
      <dgm:prSet presAssocID="{FA54C9F7-2B93-40FF-9480-B09832ADFC31}" presName="composite" presStyleCnt="0"/>
      <dgm:spPr/>
    </dgm:pt>
    <dgm:pt modelId="{8C465CDD-0756-403C-A991-18D5C9ACDADA}" type="pres">
      <dgm:prSet presAssocID="{FA54C9F7-2B93-40FF-9480-B09832ADFC31}" presName="parTx" presStyleLbl="alignNode1" presStyleIdx="1" presStyleCnt="4">
        <dgm:presLayoutVars>
          <dgm:chMax val="0"/>
          <dgm:chPref val="0"/>
          <dgm:bulletEnabled val="1"/>
        </dgm:presLayoutVars>
      </dgm:prSet>
      <dgm:spPr/>
      <dgm:t>
        <a:bodyPr/>
        <a:lstStyle/>
        <a:p>
          <a:endParaRPr lang="es-CL"/>
        </a:p>
      </dgm:t>
    </dgm:pt>
    <dgm:pt modelId="{8E137519-1595-441D-AABA-C50A902088F6}" type="pres">
      <dgm:prSet presAssocID="{FA54C9F7-2B93-40FF-9480-B09832ADFC31}" presName="desTx" presStyleLbl="alignAccFollowNode1" presStyleIdx="1" presStyleCnt="4">
        <dgm:presLayoutVars>
          <dgm:bulletEnabled val="1"/>
        </dgm:presLayoutVars>
      </dgm:prSet>
      <dgm:spPr/>
      <dgm:t>
        <a:bodyPr/>
        <a:lstStyle/>
        <a:p>
          <a:endParaRPr lang="es-CL"/>
        </a:p>
      </dgm:t>
    </dgm:pt>
    <dgm:pt modelId="{94EC64A1-7255-41D0-8111-2C558346A119}" type="pres">
      <dgm:prSet presAssocID="{1F97D71C-D0A3-471A-9F61-1A8B21D43944}" presName="space" presStyleCnt="0"/>
      <dgm:spPr/>
    </dgm:pt>
    <dgm:pt modelId="{FD228CFD-6638-4523-9572-4ABF3129D16F}" type="pres">
      <dgm:prSet presAssocID="{E8142F85-FB6D-447A-AE75-E1FBD98DA862}" presName="composite" presStyleCnt="0"/>
      <dgm:spPr/>
    </dgm:pt>
    <dgm:pt modelId="{F9025BD3-3B31-40C5-8FA6-7CE5B1959AE6}" type="pres">
      <dgm:prSet presAssocID="{E8142F85-FB6D-447A-AE75-E1FBD98DA862}" presName="parTx" presStyleLbl="alignNode1" presStyleIdx="2" presStyleCnt="4">
        <dgm:presLayoutVars>
          <dgm:chMax val="0"/>
          <dgm:chPref val="0"/>
          <dgm:bulletEnabled val="1"/>
        </dgm:presLayoutVars>
      </dgm:prSet>
      <dgm:spPr/>
      <dgm:t>
        <a:bodyPr/>
        <a:lstStyle/>
        <a:p>
          <a:endParaRPr lang="es-CL"/>
        </a:p>
      </dgm:t>
    </dgm:pt>
    <dgm:pt modelId="{B32A4856-AF92-405D-A457-75B9B5EEFA6B}" type="pres">
      <dgm:prSet presAssocID="{E8142F85-FB6D-447A-AE75-E1FBD98DA862}" presName="desTx" presStyleLbl="alignAccFollowNode1" presStyleIdx="2" presStyleCnt="4">
        <dgm:presLayoutVars>
          <dgm:bulletEnabled val="1"/>
        </dgm:presLayoutVars>
      </dgm:prSet>
      <dgm:spPr/>
      <dgm:t>
        <a:bodyPr/>
        <a:lstStyle/>
        <a:p>
          <a:endParaRPr lang="es-CL"/>
        </a:p>
      </dgm:t>
    </dgm:pt>
    <dgm:pt modelId="{11DF6530-01CC-4C69-A753-482ED11F0276}" type="pres">
      <dgm:prSet presAssocID="{CC56CDC6-2E09-4F3F-92F0-47D8EB6C9A1E}" presName="space" presStyleCnt="0"/>
      <dgm:spPr/>
    </dgm:pt>
    <dgm:pt modelId="{0C8F0B00-F917-4639-9BC3-A5982BD09B8D}" type="pres">
      <dgm:prSet presAssocID="{661EF26F-3ECA-45A2-B096-C4E8F8D71B54}" presName="composite" presStyleCnt="0"/>
      <dgm:spPr/>
    </dgm:pt>
    <dgm:pt modelId="{9409777E-0872-4965-88E1-FF0410E1581A}" type="pres">
      <dgm:prSet presAssocID="{661EF26F-3ECA-45A2-B096-C4E8F8D71B54}" presName="parTx" presStyleLbl="alignNode1" presStyleIdx="3" presStyleCnt="4">
        <dgm:presLayoutVars>
          <dgm:chMax val="0"/>
          <dgm:chPref val="0"/>
          <dgm:bulletEnabled val="1"/>
        </dgm:presLayoutVars>
      </dgm:prSet>
      <dgm:spPr/>
      <dgm:t>
        <a:bodyPr/>
        <a:lstStyle/>
        <a:p>
          <a:endParaRPr lang="es-CL"/>
        </a:p>
      </dgm:t>
    </dgm:pt>
    <dgm:pt modelId="{06202720-724B-4675-B819-6A6F16FCB624}" type="pres">
      <dgm:prSet presAssocID="{661EF26F-3ECA-45A2-B096-C4E8F8D71B54}" presName="desTx" presStyleLbl="alignAccFollowNode1" presStyleIdx="3" presStyleCnt="4">
        <dgm:presLayoutVars>
          <dgm:bulletEnabled val="1"/>
        </dgm:presLayoutVars>
      </dgm:prSet>
      <dgm:spPr/>
      <dgm:t>
        <a:bodyPr/>
        <a:lstStyle/>
        <a:p>
          <a:endParaRPr lang="es-CL"/>
        </a:p>
      </dgm:t>
    </dgm:pt>
  </dgm:ptLst>
  <dgm:cxnLst>
    <dgm:cxn modelId="{76EEBDB0-73DC-4B1A-9EFC-1DF41F5BDED6}" type="presOf" srcId="{8BC5C02E-2F8A-40FF-897B-8C7B4B48F85A}" destId="{65F7239E-D96B-4DB9-9621-2B21A6D155AF}" srcOrd="0" destOrd="4" presId="urn:microsoft.com/office/officeart/2005/8/layout/hList1"/>
    <dgm:cxn modelId="{0B8F8C73-1B15-470C-AF1A-954A1886212E}" type="presOf" srcId="{8CF161DE-E561-4229-A927-A2632FA900C5}" destId="{06202720-724B-4675-B819-6A6F16FCB624}" srcOrd="0" destOrd="0" presId="urn:microsoft.com/office/officeart/2005/8/layout/hList1"/>
    <dgm:cxn modelId="{1532A311-6DE4-4050-8D46-E845FF8D0807}" type="presOf" srcId="{F20B60E7-DCFC-4A84-B2F9-6DE9287A92A8}" destId="{65F7239E-D96B-4DB9-9621-2B21A6D155AF}" srcOrd="0" destOrd="0" presId="urn:microsoft.com/office/officeart/2005/8/layout/hList1"/>
    <dgm:cxn modelId="{336D5050-706B-4BC2-985B-5FDFCF958874}" type="presOf" srcId="{B309F970-0BEF-4AD7-A8B0-0E6ECFE640A1}" destId="{681F584E-1509-407F-932E-64860766588C}" srcOrd="0" destOrd="0" presId="urn:microsoft.com/office/officeart/2005/8/layout/hList1"/>
    <dgm:cxn modelId="{5AD0D0FF-CD47-40AB-8307-1D45BBD9193D}" type="presOf" srcId="{8508A61D-9E01-4181-8257-7B6302FFD7EB}" destId="{65F7239E-D96B-4DB9-9621-2B21A6D155AF}" srcOrd="0" destOrd="10" presId="urn:microsoft.com/office/officeart/2005/8/layout/hList1"/>
    <dgm:cxn modelId="{0F6D6812-14FB-44AC-BA25-6054194D4836}" srcId="{E8142F85-FB6D-447A-AE75-E1FBD98DA862}" destId="{600EC52F-295D-4FFF-B4F8-925B43541852}" srcOrd="0" destOrd="0" parTransId="{A0CA240A-2B89-4030-82B4-D10CF8CE106B}" sibTransId="{CFF1B29B-5DA8-4003-8497-8B338907D218}"/>
    <dgm:cxn modelId="{F630B46B-5D4C-49A7-875F-743DEDE23110}" type="presOf" srcId="{C611A1C3-9573-4DBF-BF3F-0C87CD888EF9}" destId="{B32A4856-AF92-405D-A457-75B9B5EEFA6B}" srcOrd="0" destOrd="1" presId="urn:microsoft.com/office/officeart/2005/8/layout/hList1"/>
    <dgm:cxn modelId="{71CBE650-242D-47F8-9CAF-74A0B7D0D798}" type="presOf" srcId="{068AC245-A4B8-436C-96CB-13E107399F32}" destId="{65F7239E-D96B-4DB9-9621-2B21A6D155AF}" srcOrd="0" destOrd="6" presId="urn:microsoft.com/office/officeart/2005/8/layout/hList1"/>
    <dgm:cxn modelId="{C21B7DEA-80A9-4CC9-A7CD-B7A7420F367A}" srcId="{9112B476-D234-4464-9838-3C0124880CA8}" destId="{B8DA9B2A-35E8-48BF-8FBB-B880C215949E}" srcOrd="3" destOrd="0" parTransId="{29588E40-8B69-4076-B6DC-FD699B1702B3}" sibTransId="{DCA740B3-A596-4017-8FAD-381360076292}"/>
    <dgm:cxn modelId="{3013AA33-AB7C-4763-BBEA-6EE67278470E}" srcId="{FA54C9F7-2B93-40FF-9480-B09832ADFC31}" destId="{8D9BD83B-E9D5-41F8-BDDC-D5C003EC5405}" srcOrd="4" destOrd="0" parTransId="{B77EE8C8-FF4A-4B54-9206-A7FFFC255A0C}" sibTransId="{BC317C9D-0B14-4902-8208-2E4298C99986}"/>
    <dgm:cxn modelId="{EE5E98D6-2A25-4CA0-A1B7-10E7CADE51E4}" srcId="{FA54C9F7-2B93-40FF-9480-B09832ADFC31}" destId="{5B30AD2A-6988-40F6-9C5F-E8E0368C754B}" srcOrd="0" destOrd="0" parTransId="{FBE9743E-3820-43AA-9DEE-370038D34293}" sibTransId="{1423F884-9A08-47A4-9ED6-5E7BE071A5EE}"/>
    <dgm:cxn modelId="{D1A799E0-3F7D-4EDB-B982-16E47333E0ED}" srcId="{EF2F9F6D-BE56-4F83-A4DA-3DFCE111A1FD}" destId="{9112B476-D234-4464-9838-3C0124880CA8}" srcOrd="1" destOrd="0" parTransId="{C2A05421-F15A-497F-A708-8EB9820B806E}" sibTransId="{B1975541-40C7-4FF4-B329-BAB942525971}"/>
    <dgm:cxn modelId="{C6E2AF22-4748-47FC-8487-CFE0FC7F6856}" type="presOf" srcId="{47076E8D-4BEE-4E1D-850A-F14CB2BCEB06}" destId="{65F7239E-D96B-4DB9-9621-2B21A6D155AF}" srcOrd="0" destOrd="2" presId="urn:microsoft.com/office/officeart/2005/8/layout/hList1"/>
    <dgm:cxn modelId="{0E219782-32A5-429F-8EEA-2B9FE6FA7A0D}" srcId="{B309F970-0BEF-4AD7-A8B0-0E6ECFE640A1}" destId="{EF2F9F6D-BE56-4F83-A4DA-3DFCE111A1FD}" srcOrd="0" destOrd="0" parTransId="{2C1B161A-E1E2-4AF5-BC5A-70DB19B67E21}" sibTransId="{D0F08E15-8F19-4250-90FB-556AFD71EFBC}"/>
    <dgm:cxn modelId="{CA343791-F145-40EF-B9F8-83DC826DB59F}" type="presOf" srcId="{4DBA642A-67D7-48F9-BC24-B3E430F2F03A}" destId="{8E137519-1595-441D-AABA-C50A902088F6}" srcOrd="0" destOrd="2" presId="urn:microsoft.com/office/officeart/2005/8/layout/hList1"/>
    <dgm:cxn modelId="{801FD13E-7550-4A48-A8E6-6F041767E404}" srcId="{EF2F9F6D-BE56-4F83-A4DA-3DFCE111A1FD}" destId="{F20B60E7-DCFC-4A84-B2F9-6DE9287A92A8}" srcOrd="0" destOrd="0" parTransId="{A031831C-6C92-4053-ABEE-5C2A42D2AAB2}" sibTransId="{787C0FF0-C6C8-45DA-A094-291577E954E9}"/>
    <dgm:cxn modelId="{0F0CE3F1-8BD9-49CD-8663-01A288B4BFF7}" srcId="{FA54C9F7-2B93-40FF-9480-B09832ADFC31}" destId="{621894CA-A910-4015-BA9C-0AF22184E0A3}" srcOrd="3" destOrd="0" parTransId="{61764FFF-3ED1-4DB0-B594-3447C0120A59}" sibTransId="{423CE801-3F68-40BA-9E14-925CAB9EEF2F}"/>
    <dgm:cxn modelId="{0A1188AC-B8B4-465C-A945-A77D0C985B6B}" type="presOf" srcId="{5B30AD2A-6988-40F6-9C5F-E8E0368C754B}" destId="{8E137519-1595-441D-AABA-C50A902088F6}" srcOrd="0" destOrd="0" presId="urn:microsoft.com/office/officeart/2005/8/layout/hList1"/>
    <dgm:cxn modelId="{B0E27F23-85C7-44EE-8076-0021F4EE5587}" type="presOf" srcId="{1DDA1010-D7A0-4F13-AB99-33C07C8603A0}" destId="{8E137519-1595-441D-AABA-C50A902088F6}" srcOrd="0" destOrd="1" presId="urn:microsoft.com/office/officeart/2005/8/layout/hList1"/>
    <dgm:cxn modelId="{9711728A-C569-4FD3-A524-BF6BCA812EE2}" srcId="{B309F970-0BEF-4AD7-A8B0-0E6ECFE640A1}" destId="{661EF26F-3ECA-45A2-B096-C4E8F8D71B54}" srcOrd="3" destOrd="0" parTransId="{31E28875-EB4A-4AB0-B923-B4EE26FD934C}" sibTransId="{F32C78E7-AC75-4D3A-BF56-8D7570798040}"/>
    <dgm:cxn modelId="{608E6F24-75A8-4185-9E45-04ABA0D9BB60}" srcId="{EF2F9F6D-BE56-4F83-A4DA-3DFCE111A1FD}" destId="{5BB6B48E-17BD-49FA-8AA6-7FB508895C5F}" srcOrd="2" destOrd="0" parTransId="{BA2F876C-6799-47E2-A5DF-F478DA2E8CF0}" sibTransId="{086928EF-060D-4424-B25D-53F8D00C5D02}"/>
    <dgm:cxn modelId="{1C23EA04-81B4-4BD3-BA30-4DFA7ECB7B0B}" type="presOf" srcId="{57DE6E01-CC60-4351-9A00-FB4E012A29EB}" destId="{B32A4856-AF92-405D-A457-75B9B5EEFA6B}" srcOrd="0" destOrd="2" presId="urn:microsoft.com/office/officeart/2005/8/layout/hList1"/>
    <dgm:cxn modelId="{32F93EA1-7EFA-46B0-B735-445503E0CF44}" srcId="{9112B476-D234-4464-9838-3C0124880CA8}" destId="{8BC5C02E-2F8A-40FF-897B-8C7B4B48F85A}" srcOrd="2" destOrd="0" parTransId="{36979105-BE98-49E3-81D7-0F23EE9205DE}" sibTransId="{1EE949E5-148A-4336-BBCC-EBD7942A5289}"/>
    <dgm:cxn modelId="{F4747842-590A-4543-BEE0-46163582BFBA}" srcId="{EF2F9F6D-BE56-4F83-A4DA-3DFCE111A1FD}" destId="{19ACA787-D531-4149-BBCB-6DE3E5FFB632}" srcOrd="4" destOrd="0" parTransId="{CC963B93-4627-4A1D-B070-66BDA51801B5}" sibTransId="{B2015039-6610-49F0-8E30-A06AC4229DDC}"/>
    <dgm:cxn modelId="{FD8A5FDC-8FBC-4627-BDDC-CB9A3743BB0B}" srcId="{661EF26F-3ECA-45A2-B096-C4E8F8D71B54}" destId="{8CF161DE-E561-4229-A927-A2632FA900C5}" srcOrd="0" destOrd="0" parTransId="{A2F72AC1-02A7-4723-A3DB-9C5FF0609A5F}" sibTransId="{E14979B7-B097-4393-9D7A-FC04AA038E5D}"/>
    <dgm:cxn modelId="{AA506505-00EB-4063-B21B-6520561C3EFD}" type="presOf" srcId="{E8142F85-FB6D-447A-AE75-E1FBD98DA862}" destId="{F9025BD3-3B31-40C5-8FA6-7CE5B1959AE6}" srcOrd="0" destOrd="0" presId="urn:microsoft.com/office/officeart/2005/8/layout/hList1"/>
    <dgm:cxn modelId="{F963357D-C1A7-48C1-AD7A-0B3F14B1AC17}" srcId="{9112B476-D234-4464-9838-3C0124880CA8}" destId="{DAE97D46-02C0-4928-B554-5802167D4BB7}" srcOrd="5" destOrd="0" parTransId="{E432E3A3-06CD-4F52-B123-9BD2AF94E50B}" sibTransId="{E202FAD2-F043-4EAF-A7B4-1CD776751615}"/>
    <dgm:cxn modelId="{ED484279-AD3D-47E0-B798-79EFDB5A89AB}" type="presOf" srcId="{600EC52F-295D-4FFF-B4F8-925B43541852}" destId="{B32A4856-AF92-405D-A457-75B9B5EEFA6B}" srcOrd="0" destOrd="0" presId="urn:microsoft.com/office/officeart/2005/8/layout/hList1"/>
    <dgm:cxn modelId="{496E28F7-A504-40F1-B470-133A0144E94C}" type="presOf" srcId="{B8DA9B2A-35E8-48BF-8FBB-B880C215949E}" destId="{65F7239E-D96B-4DB9-9621-2B21A6D155AF}" srcOrd="0" destOrd="5" presId="urn:microsoft.com/office/officeart/2005/8/layout/hList1"/>
    <dgm:cxn modelId="{C3898DFF-E1EB-4BD6-B39E-10CF82EF3293}" srcId="{FA54C9F7-2B93-40FF-9480-B09832ADFC31}" destId="{4DBA642A-67D7-48F9-BC24-B3E430F2F03A}" srcOrd="2" destOrd="0" parTransId="{FD03E28B-FA9A-4FAC-87AB-E7367798D457}" sibTransId="{B24E82C3-D414-453C-A2D7-EAD734EEFAAB}"/>
    <dgm:cxn modelId="{2098C223-1FC1-48C4-A3CB-3DBE8F1252E4}" srcId="{FA54C9F7-2B93-40FF-9480-B09832ADFC31}" destId="{E4C081F4-DD4B-41CB-BC5C-EB0A27CBB103}" srcOrd="5" destOrd="0" parTransId="{2ECF450B-4003-41BF-AA00-615F4DFF3A28}" sibTransId="{6A3C4612-83EF-4681-BC6E-168545A00EFE}"/>
    <dgm:cxn modelId="{9ACFD497-909B-4E2D-B862-C4A98D017B9B}" type="presOf" srcId="{D63678D1-01A6-4CF0-ACF6-3FFB83348939}" destId="{8E137519-1595-441D-AABA-C50A902088F6}" srcOrd="0" destOrd="6" presId="urn:microsoft.com/office/officeart/2005/8/layout/hList1"/>
    <dgm:cxn modelId="{82D454E3-3DCA-4436-BF21-DF1BDB26A4C2}" srcId="{EF2F9F6D-BE56-4F83-A4DA-3DFCE111A1FD}" destId="{8508A61D-9E01-4181-8257-7B6302FFD7EB}" srcOrd="3" destOrd="0" parTransId="{8326992D-32A5-40C7-8C88-4311A08478FF}" sibTransId="{A9A3E379-62CC-40DE-9795-7CFD6AC99A30}"/>
    <dgm:cxn modelId="{5503DB83-FD7A-4D8C-8E2C-87FBA8FADE60}" type="presOf" srcId="{19ACA787-D531-4149-BBCB-6DE3E5FFB632}" destId="{65F7239E-D96B-4DB9-9621-2B21A6D155AF}" srcOrd="0" destOrd="11" presId="urn:microsoft.com/office/officeart/2005/8/layout/hList1"/>
    <dgm:cxn modelId="{15001D3E-8245-40F9-A70C-9B934D5BE36F}" srcId="{B309F970-0BEF-4AD7-A8B0-0E6ECFE640A1}" destId="{E8142F85-FB6D-447A-AE75-E1FBD98DA862}" srcOrd="2" destOrd="0" parTransId="{9CB5238B-0BBB-411D-9A1A-7489F7EC2F0C}" sibTransId="{CC56CDC6-2E09-4F3F-92F0-47D8EB6C9A1E}"/>
    <dgm:cxn modelId="{681E6EE2-1CED-4D66-82C1-0F8C527CAC01}" srcId="{FA54C9F7-2B93-40FF-9480-B09832ADFC31}" destId="{1DDA1010-D7A0-4F13-AB99-33C07C8603A0}" srcOrd="1" destOrd="0" parTransId="{ECA8EBBB-5F32-41AF-96CE-4B6A07F0A97C}" sibTransId="{2A23771E-4DEA-4CD2-95C5-036D7625F950}"/>
    <dgm:cxn modelId="{C4B09499-1C2F-4544-9BB8-645D34ACA785}" type="presOf" srcId="{E4C081F4-DD4B-41CB-BC5C-EB0A27CBB103}" destId="{8E137519-1595-441D-AABA-C50A902088F6}" srcOrd="0" destOrd="5" presId="urn:microsoft.com/office/officeart/2005/8/layout/hList1"/>
    <dgm:cxn modelId="{2BCAF831-3894-41E8-8D58-8F322DFAE8D2}" type="presOf" srcId="{5BB6B48E-17BD-49FA-8AA6-7FB508895C5F}" destId="{65F7239E-D96B-4DB9-9621-2B21A6D155AF}" srcOrd="0" destOrd="9" presId="urn:microsoft.com/office/officeart/2005/8/layout/hList1"/>
    <dgm:cxn modelId="{32354E4E-A9B5-470B-B6E1-46DE10110D70}" type="presOf" srcId="{005E4C4B-971C-426F-8540-C29CF323DC6D}" destId="{65F7239E-D96B-4DB9-9621-2B21A6D155AF}" srcOrd="0" destOrd="3" presId="urn:microsoft.com/office/officeart/2005/8/layout/hList1"/>
    <dgm:cxn modelId="{CD6B2F65-4DDD-4082-A0C7-74C414EAA421}" type="presOf" srcId="{8D9BD83B-E9D5-41F8-BDDC-D5C003EC5405}" destId="{8E137519-1595-441D-AABA-C50A902088F6}" srcOrd="0" destOrd="4" presId="urn:microsoft.com/office/officeart/2005/8/layout/hList1"/>
    <dgm:cxn modelId="{A5D872E4-08F9-40CE-9A60-2632A3CB2C46}" srcId="{9112B476-D234-4464-9838-3C0124880CA8}" destId="{068AC245-A4B8-436C-96CB-13E107399F32}" srcOrd="4" destOrd="0" parTransId="{796DD7B0-A7E6-4F13-82B8-999A03FD4A7A}" sibTransId="{859FD2A3-DE2F-43A4-83FE-F1B34C845C99}"/>
    <dgm:cxn modelId="{4AD55243-0954-498E-8536-A036AC642561}" type="presOf" srcId="{DAE97D46-02C0-4928-B554-5802167D4BB7}" destId="{65F7239E-D96B-4DB9-9621-2B21A6D155AF}" srcOrd="0" destOrd="7" presId="urn:microsoft.com/office/officeart/2005/8/layout/hList1"/>
    <dgm:cxn modelId="{E4AA9C7E-F9D9-45E4-9BF8-434D638A6BBF}" type="presOf" srcId="{9112B476-D234-4464-9838-3C0124880CA8}" destId="{65F7239E-D96B-4DB9-9621-2B21A6D155AF}" srcOrd="0" destOrd="1" presId="urn:microsoft.com/office/officeart/2005/8/layout/hList1"/>
    <dgm:cxn modelId="{A3D41321-5B09-42B9-96A3-69367635ABD9}" srcId="{9112B476-D234-4464-9838-3C0124880CA8}" destId="{005E4C4B-971C-426F-8540-C29CF323DC6D}" srcOrd="1" destOrd="0" parTransId="{C75B08C3-4BDB-4206-B342-2AE42FF3D38E}" sibTransId="{847841CB-643F-4CAE-ADAE-ACDE75225E0E}"/>
    <dgm:cxn modelId="{DF211848-2858-4370-B90F-26B206CA8418}" type="presOf" srcId="{FA54C9F7-2B93-40FF-9480-B09832ADFC31}" destId="{8C465CDD-0756-403C-A991-18D5C9ACDADA}" srcOrd="0" destOrd="0" presId="urn:microsoft.com/office/officeart/2005/8/layout/hList1"/>
    <dgm:cxn modelId="{8D37A08E-6D1A-4F05-B740-5DFB34C961C6}" type="presOf" srcId="{EF2F9F6D-BE56-4F83-A4DA-3DFCE111A1FD}" destId="{FC3FA2BE-9D3D-4C78-A905-862F240BB361}" srcOrd="0" destOrd="0" presId="urn:microsoft.com/office/officeart/2005/8/layout/hList1"/>
    <dgm:cxn modelId="{7E995AFB-A047-4E41-9EB4-07C890D61D2E}" srcId="{E8142F85-FB6D-447A-AE75-E1FBD98DA862}" destId="{57DE6E01-CC60-4351-9A00-FB4E012A29EB}" srcOrd="2" destOrd="0" parTransId="{FFC2A4EF-3F14-472E-A722-9DFAEED66D4B}" sibTransId="{316A1D15-4A28-41EA-A3A4-416430910515}"/>
    <dgm:cxn modelId="{E57A78F8-96FF-4FA1-90AE-FC331DFEAD18}" srcId="{9112B476-D234-4464-9838-3C0124880CA8}" destId="{0E1EF245-F7BB-4997-BD03-04D2BCDCAF6A}" srcOrd="6" destOrd="0" parTransId="{B32D5552-A866-4C7A-9562-89CFDEDF6147}" sibTransId="{AD595E15-AF6F-4BDB-AA39-68C015221F48}"/>
    <dgm:cxn modelId="{7AC8BCB8-1045-4858-B17B-19278915F79A}" type="presOf" srcId="{621894CA-A910-4015-BA9C-0AF22184E0A3}" destId="{8E137519-1595-441D-AABA-C50A902088F6}" srcOrd="0" destOrd="3" presId="urn:microsoft.com/office/officeart/2005/8/layout/hList1"/>
    <dgm:cxn modelId="{8F3939D8-E175-4AF5-975D-3CE574CD34C3}" srcId="{E8142F85-FB6D-447A-AE75-E1FBD98DA862}" destId="{C611A1C3-9573-4DBF-BF3F-0C87CD888EF9}" srcOrd="1" destOrd="0" parTransId="{F8028C06-44B4-4F10-8E33-3EC89E3760D3}" sibTransId="{3C256EEA-F45C-400E-9755-2F8A0927D6BF}"/>
    <dgm:cxn modelId="{46941AD5-1A6A-4DE7-BCBC-CF348937B727}" type="presOf" srcId="{661EF26F-3ECA-45A2-B096-C4E8F8D71B54}" destId="{9409777E-0872-4965-88E1-FF0410E1581A}" srcOrd="0" destOrd="0" presId="urn:microsoft.com/office/officeart/2005/8/layout/hList1"/>
    <dgm:cxn modelId="{10C4946B-67E0-4B36-827C-38CC007490AF}" srcId="{9112B476-D234-4464-9838-3C0124880CA8}" destId="{47076E8D-4BEE-4E1D-850A-F14CB2BCEB06}" srcOrd="0" destOrd="0" parTransId="{19D44390-7775-49FE-91DA-5114C9F1162E}" sibTransId="{DAE6A47B-50E8-4F95-A496-59D529CFEA13}"/>
    <dgm:cxn modelId="{1747B425-6718-4D91-BF71-036A9450CDAA}" type="presOf" srcId="{0E1EF245-F7BB-4997-BD03-04D2BCDCAF6A}" destId="{65F7239E-D96B-4DB9-9621-2B21A6D155AF}" srcOrd="0" destOrd="8" presId="urn:microsoft.com/office/officeart/2005/8/layout/hList1"/>
    <dgm:cxn modelId="{B828BFCA-783F-4B6D-9CB8-68055C4BAC9A}" srcId="{B309F970-0BEF-4AD7-A8B0-0E6ECFE640A1}" destId="{FA54C9F7-2B93-40FF-9480-B09832ADFC31}" srcOrd="1" destOrd="0" parTransId="{95CC7497-7A4A-47E0-9B6B-9CEE43E55374}" sibTransId="{1F97D71C-D0A3-471A-9F61-1A8B21D43944}"/>
    <dgm:cxn modelId="{39173613-353B-4A54-8B1E-5FA61B830C43}" srcId="{FA54C9F7-2B93-40FF-9480-B09832ADFC31}" destId="{D63678D1-01A6-4CF0-ACF6-3FFB83348939}" srcOrd="6" destOrd="0" parTransId="{5A892C1C-4F95-4373-847D-24912DFCFF50}" sibTransId="{E30F3805-4872-4B99-9894-7F2545B02664}"/>
    <dgm:cxn modelId="{0269A97E-F0B5-4B33-97F0-3FFD6D5C2F27}" type="presParOf" srcId="{681F584E-1509-407F-932E-64860766588C}" destId="{B58A1E0F-F8D1-40AF-9AF4-EF0528A9917A}" srcOrd="0" destOrd="0" presId="urn:microsoft.com/office/officeart/2005/8/layout/hList1"/>
    <dgm:cxn modelId="{0428CD74-022E-4D25-949E-A776041CA37B}" type="presParOf" srcId="{B58A1E0F-F8D1-40AF-9AF4-EF0528A9917A}" destId="{FC3FA2BE-9D3D-4C78-A905-862F240BB361}" srcOrd="0" destOrd="0" presId="urn:microsoft.com/office/officeart/2005/8/layout/hList1"/>
    <dgm:cxn modelId="{7521E0F3-6FAD-448C-B2C0-3E1FB3BD1976}" type="presParOf" srcId="{B58A1E0F-F8D1-40AF-9AF4-EF0528A9917A}" destId="{65F7239E-D96B-4DB9-9621-2B21A6D155AF}" srcOrd="1" destOrd="0" presId="urn:microsoft.com/office/officeart/2005/8/layout/hList1"/>
    <dgm:cxn modelId="{D2505C5E-ABA0-4424-A27E-B9998C346972}" type="presParOf" srcId="{681F584E-1509-407F-932E-64860766588C}" destId="{210EACD3-C328-4F1D-A1E1-6EBC8CF3EE7B}" srcOrd="1" destOrd="0" presId="urn:microsoft.com/office/officeart/2005/8/layout/hList1"/>
    <dgm:cxn modelId="{132F6E21-E901-4AFE-B97E-08BB7A4A5C94}" type="presParOf" srcId="{681F584E-1509-407F-932E-64860766588C}" destId="{18F9DD75-DA57-416D-B475-6473DA83D198}" srcOrd="2" destOrd="0" presId="urn:microsoft.com/office/officeart/2005/8/layout/hList1"/>
    <dgm:cxn modelId="{3351A6C9-B31C-44C6-BF2F-A8D3FBBA9693}" type="presParOf" srcId="{18F9DD75-DA57-416D-B475-6473DA83D198}" destId="{8C465CDD-0756-403C-A991-18D5C9ACDADA}" srcOrd="0" destOrd="0" presId="urn:microsoft.com/office/officeart/2005/8/layout/hList1"/>
    <dgm:cxn modelId="{957EE21C-2235-47D6-AB3F-CA66AD14A9BD}" type="presParOf" srcId="{18F9DD75-DA57-416D-B475-6473DA83D198}" destId="{8E137519-1595-441D-AABA-C50A902088F6}" srcOrd="1" destOrd="0" presId="urn:microsoft.com/office/officeart/2005/8/layout/hList1"/>
    <dgm:cxn modelId="{EC9E1AF8-0D2B-41A0-9C61-120394235A73}" type="presParOf" srcId="{681F584E-1509-407F-932E-64860766588C}" destId="{94EC64A1-7255-41D0-8111-2C558346A119}" srcOrd="3" destOrd="0" presId="urn:microsoft.com/office/officeart/2005/8/layout/hList1"/>
    <dgm:cxn modelId="{2161F708-F77A-4FB8-BCE8-6B4E7144DBAA}" type="presParOf" srcId="{681F584E-1509-407F-932E-64860766588C}" destId="{FD228CFD-6638-4523-9572-4ABF3129D16F}" srcOrd="4" destOrd="0" presId="urn:microsoft.com/office/officeart/2005/8/layout/hList1"/>
    <dgm:cxn modelId="{E504159A-B757-4C77-AEBE-A3054F8AC2E9}" type="presParOf" srcId="{FD228CFD-6638-4523-9572-4ABF3129D16F}" destId="{F9025BD3-3B31-40C5-8FA6-7CE5B1959AE6}" srcOrd="0" destOrd="0" presId="urn:microsoft.com/office/officeart/2005/8/layout/hList1"/>
    <dgm:cxn modelId="{CBF70923-8162-41BD-8093-BC1964C716A8}" type="presParOf" srcId="{FD228CFD-6638-4523-9572-4ABF3129D16F}" destId="{B32A4856-AF92-405D-A457-75B9B5EEFA6B}" srcOrd="1" destOrd="0" presId="urn:microsoft.com/office/officeart/2005/8/layout/hList1"/>
    <dgm:cxn modelId="{CE6EA46D-B60A-419F-873E-697BE660846F}" type="presParOf" srcId="{681F584E-1509-407F-932E-64860766588C}" destId="{11DF6530-01CC-4C69-A753-482ED11F0276}" srcOrd="5" destOrd="0" presId="urn:microsoft.com/office/officeart/2005/8/layout/hList1"/>
    <dgm:cxn modelId="{2F114C63-DED3-4A24-A6C1-792C0E96F9F4}" type="presParOf" srcId="{681F584E-1509-407F-932E-64860766588C}" destId="{0C8F0B00-F917-4639-9BC3-A5982BD09B8D}" srcOrd="6" destOrd="0" presId="urn:microsoft.com/office/officeart/2005/8/layout/hList1"/>
    <dgm:cxn modelId="{187CCD79-A87E-469A-B575-82D10BDDF3C8}" type="presParOf" srcId="{0C8F0B00-F917-4639-9BC3-A5982BD09B8D}" destId="{9409777E-0872-4965-88E1-FF0410E1581A}" srcOrd="0" destOrd="0" presId="urn:microsoft.com/office/officeart/2005/8/layout/hList1"/>
    <dgm:cxn modelId="{AE18B73B-B708-4A45-A93D-DF70444B7E58}" type="presParOf" srcId="{0C8F0B00-F917-4639-9BC3-A5982BD09B8D}" destId="{06202720-724B-4675-B819-6A6F16FCB62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09F970-0BEF-4AD7-A8B0-0E6ECFE640A1}"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s-CL"/>
        </a:p>
      </dgm:t>
    </dgm:pt>
    <dgm:pt modelId="{EF2F9F6D-BE56-4F83-A4DA-3DFCE111A1FD}">
      <dgm:prSet phldrT="[Texto]" custT="1"/>
      <dgm:spPr/>
      <dgm:t>
        <a:bodyPr/>
        <a:lstStyle/>
        <a:p>
          <a:pPr algn="l"/>
          <a:r>
            <a:rPr lang="es-CL" sz="1800" dirty="0" smtClean="0"/>
            <a:t>a) Modelo estadístico y para generar un </a:t>
          </a:r>
          <a:r>
            <a:rPr lang="es-CL" sz="2000" dirty="0" smtClean="0"/>
            <a:t>perfil</a:t>
          </a:r>
          <a:r>
            <a:rPr lang="es-CL" sz="1800" dirty="0" smtClean="0"/>
            <a:t> sociocultural </a:t>
          </a:r>
          <a:endParaRPr lang="es-CL" sz="1800" dirty="0"/>
        </a:p>
      </dgm:t>
    </dgm:pt>
    <dgm:pt modelId="{2C1B161A-E1E2-4AF5-BC5A-70DB19B67E21}" type="parTrans" cxnId="{0E219782-32A5-429F-8EEA-2B9FE6FA7A0D}">
      <dgm:prSet/>
      <dgm:spPr/>
      <dgm:t>
        <a:bodyPr/>
        <a:lstStyle/>
        <a:p>
          <a:endParaRPr lang="es-CL" sz="1800"/>
        </a:p>
      </dgm:t>
    </dgm:pt>
    <dgm:pt modelId="{D0F08E15-8F19-4250-90FB-556AFD71EFBC}" type="sibTrans" cxnId="{0E219782-32A5-429F-8EEA-2B9FE6FA7A0D}">
      <dgm:prSet/>
      <dgm:spPr/>
      <dgm:t>
        <a:bodyPr/>
        <a:lstStyle/>
        <a:p>
          <a:endParaRPr lang="es-CL" sz="1800"/>
        </a:p>
      </dgm:t>
    </dgm:pt>
    <dgm:pt modelId="{453A0696-0E26-47FA-979E-32FF077A54D3}">
      <dgm:prSet phldrT="[Texto]" custT="1"/>
      <dgm:spPr/>
      <dgm:t>
        <a:bodyPr/>
        <a:lstStyle/>
        <a:p>
          <a:pPr algn="l"/>
          <a:r>
            <a:rPr lang="es-ES" sz="1800" dirty="0" smtClean="0"/>
            <a:t>Diseñar modelo estadístico y para generar un perfil sociocultural comunitario donde se evalúe como mínimo el capital social comunitario, elementos constitutivos de identidad local, identificación de los líderes locales, antecedentes productivos de la localidad ligados a la actividad económica en cuestión e identificación de espacios físicos de encuentro validados por la costumbre e historia.</a:t>
          </a:r>
          <a:endParaRPr lang="es-CL" sz="1800" dirty="0"/>
        </a:p>
      </dgm:t>
    </dgm:pt>
    <dgm:pt modelId="{2B406F49-354A-4D45-A929-D5A2C5D10761}" type="parTrans" cxnId="{AA5AE320-67F4-4B49-87C0-F465587B25A1}">
      <dgm:prSet/>
      <dgm:spPr/>
      <dgm:t>
        <a:bodyPr/>
        <a:lstStyle/>
        <a:p>
          <a:endParaRPr lang="es-CL" sz="1800"/>
        </a:p>
      </dgm:t>
    </dgm:pt>
    <dgm:pt modelId="{BCB300DA-F802-44CE-94EE-E24BA5F80BEF}" type="sibTrans" cxnId="{AA5AE320-67F4-4B49-87C0-F465587B25A1}">
      <dgm:prSet/>
      <dgm:spPr/>
      <dgm:t>
        <a:bodyPr/>
        <a:lstStyle/>
        <a:p>
          <a:endParaRPr lang="es-CL" sz="1800"/>
        </a:p>
      </dgm:t>
    </dgm:pt>
    <dgm:pt modelId="{0113108E-0FFD-4802-BA47-B9C180AEE7F3}">
      <dgm:prSet custT="1"/>
      <dgm:spPr/>
      <dgm:t>
        <a:bodyPr/>
        <a:lstStyle/>
        <a:p>
          <a:r>
            <a:rPr lang="es-ES" sz="1800" dirty="0" smtClean="0"/>
            <a:t>Captura de información través de encuesta, reuniones, talleres, días de campos, etc.</a:t>
          </a:r>
          <a:endParaRPr lang="es-CL" sz="1800" dirty="0"/>
        </a:p>
      </dgm:t>
    </dgm:pt>
    <dgm:pt modelId="{57A36A1E-3A38-43E1-B0BB-5DA34CA405FE}" type="parTrans" cxnId="{D63F076E-01F0-43A1-897A-792453F8180F}">
      <dgm:prSet/>
      <dgm:spPr/>
      <dgm:t>
        <a:bodyPr/>
        <a:lstStyle/>
        <a:p>
          <a:endParaRPr lang="es-CL" sz="1800"/>
        </a:p>
      </dgm:t>
    </dgm:pt>
    <dgm:pt modelId="{519A25C4-6755-4C20-ACF4-3064B0EB6628}" type="sibTrans" cxnId="{D63F076E-01F0-43A1-897A-792453F8180F}">
      <dgm:prSet/>
      <dgm:spPr/>
      <dgm:t>
        <a:bodyPr/>
        <a:lstStyle/>
        <a:p>
          <a:endParaRPr lang="es-CL" sz="1800"/>
        </a:p>
      </dgm:t>
    </dgm:pt>
    <dgm:pt modelId="{A8040F73-20CE-455F-AFE5-68D573771186}">
      <dgm:prSet phldrT="[Texto]" custT="1"/>
      <dgm:spPr/>
      <dgm:t>
        <a:bodyPr/>
        <a:lstStyle/>
        <a:p>
          <a:pPr algn="l"/>
          <a:endParaRPr lang="es-CL" sz="1800" dirty="0"/>
        </a:p>
      </dgm:t>
    </dgm:pt>
    <dgm:pt modelId="{0F1A3F98-4855-4813-928C-13896B374053}" type="parTrans" cxnId="{5919E66A-8437-4CF6-99AB-95055A4EAA5B}">
      <dgm:prSet/>
      <dgm:spPr/>
      <dgm:t>
        <a:bodyPr/>
        <a:lstStyle/>
        <a:p>
          <a:endParaRPr lang="es-CL"/>
        </a:p>
      </dgm:t>
    </dgm:pt>
    <dgm:pt modelId="{27148B8F-DB5D-4F8B-A19F-92F14A7E2822}" type="sibTrans" cxnId="{5919E66A-8437-4CF6-99AB-95055A4EAA5B}">
      <dgm:prSet/>
      <dgm:spPr/>
      <dgm:t>
        <a:bodyPr/>
        <a:lstStyle/>
        <a:p>
          <a:endParaRPr lang="es-CL"/>
        </a:p>
      </dgm:t>
    </dgm:pt>
    <dgm:pt modelId="{681F584E-1509-407F-932E-64860766588C}" type="pres">
      <dgm:prSet presAssocID="{B309F970-0BEF-4AD7-A8B0-0E6ECFE640A1}" presName="Name0" presStyleCnt="0">
        <dgm:presLayoutVars>
          <dgm:dir/>
          <dgm:animLvl val="lvl"/>
          <dgm:resizeHandles val="exact"/>
        </dgm:presLayoutVars>
      </dgm:prSet>
      <dgm:spPr/>
      <dgm:t>
        <a:bodyPr/>
        <a:lstStyle/>
        <a:p>
          <a:endParaRPr lang="es-CL"/>
        </a:p>
      </dgm:t>
    </dgm:pt>
    <dgm:pt modelId="{B58A1E0F-F8D1-40AF-9AF4-EF0528A9917A}" type="pres">
      <dgm:prSet presAssocID="{EF2F9F6D-BE56-4F83-A4DA-3DFCE111A1FD}" presName="composite" presStyleCnt="0"/>
      <dgm:spPr/>
    </dgm:pt>
    <dgm:pt modelId="{FC3FA2BE-9D3D-4C78-A905-862F240BB361}" type="pres">
      <dgm:prSet presAssocID="{EF2F9F6D-BE56-4F83-A4DA-3DFCE111A1FD}" presName="parTx" presStyleLbl="alignNode1" presStyleIdx="0" presStyleCnt="1" custScaleY="100000" custLinFactNeighborX="-336" custLinFactNeighborY="-27684">
        <dgm:presLayoutVars>
          <dgm:chMax val="0"/>
          <dgm:chPref val="0"/>
          <dgm:bulletEnabled val="1"/>
        </dgm:presLayoutVars>
      </dgm:prSet>
      <dgm:spPr/>
      <dgm:t>
        <a:bodyPr/>
        <a:lstStyle/>
        <a:p>
          <a:endParaRPr lang="es-CL"/>
        </a:p>
      </dgm:t>
    </dgm:pt>
    <dgm:pt modelId="{65F7239E-D96B-4DB9-9621-2B21A6D155AF}" type="pres">
      <dgm:prSet presAssocID="{EF2F9F6D-BE56-4F83-A4DA-3DFCE111A1FD}" presName="desTx" presStyleLbl="alignAccFollowNode1" presStyleIdx="0" presStyleCnt="1" custScaleY="103230">
        <dgm:presLayoutVars>
          <dgm:bulletEnabled val="1"/>
        </dgm:presLayoutVars>
      </dgm:prSet>
      <dgm:spPr/>
      <dgm:t>
        <a:bodyPr/>
        <a:lstStyle/>
        <a:p>
          <a:endParaRPr lang="es-CL"/>
        </a:p>
      </dgm:t>
    </dgm:pt>
  </dgm:ptLst>
  <dgm:cxnLst>
    <dgm:cxn modelId="{13278E8B-E5E0-4309-924D-30179F124301}" type="presOf" srcId="{453A0696-0E26-47FA-979E-32FF077A54D3}" destId="{65F7239E-D96B-4DB9-9621-2B21A6D155AF}" srcOrd="0" destOrd="0" presId="urn:microsoft.com/office/officeart/2005/8/layout/hList1"/>
    <dgm:cxn modelId="{0C4FE216-8052-4CB7-AF5B-F95022B6A700}" type="presOf" srcId="{EF2F9F6D-BE56-4F83-A4DA-3DFCE111A1FD}" destId="{FC3FA2BE-9D3D-4C78-A905-862F240BB361}" srcOrd="0" destOrd="0" presId="urn:microsoft.com/office/officeart/2005/8/layout/hList1"/>
    <dgm:cxn modelId="{4996D4B7-5F6C-472E-8DFB-787283D8878E}" type="presOf" srcId="{B309F970-0BEF-4AD7-A8B0-0E6ECFE640A1}" destId="{681F584E-1509-407F-932E-64860766588C}" srcOrd="0" destOrd="0" presId="urn:microsoft.com/office/officeart/2005/8/layout/hList1"/>
    <dgm:cxn modelId="{4C9E2CD8-1985-4CDF-902F-FF91BFE1D789}" type="presOf" srcId="{0113108E-0FFD-4802-BA47-B9C180AEE7F3}" destId="{65F7239E-D96B-4DB9-9621-2B21A6D155AF}" srcOrd="0" destOrd="2" presId="urn:microsoft.com/office/officeart/2005/8/layout/hList1"/>
    <dgm:cxn modelId="{D63F076E-01F0-43A1-897A-792453F8180F}" srcId="{EF2F9F6D-BE56-4F83-A4DA-3DFCE111A1FD}" destId="{0113108E-0FFD-4802-BA47-B9C180AEE7F3}" srcOrd="2" destOrd="0" parTransId="{57A36A1E-3A38-43E1-B0BB-5DA34CA405FE}" sibTransId="{519A25C4-6755-4C20-ACF4-3064B0EB6628}"/>
    <dgm:cxn modelId="{AB0F05F8-6DAF-49E2-B8DA-434806DFBA11}" type="presOf" srcId="{A8040F73-20CE-455F-AFE5-68D573771186}" destId="{65F7239E-D96B-4DB9-9621-2B21A6D155AF}" srcOrd="0" destOrd="1" presId="urn:microsoft.com/office/officeart/2005/8/layout/hList1"/>
    <dgm:cxn modelId="{0E219782-32A5-429F-8EEA-2B9FE6FA7A0D}" srcId="{B309F970-0BEF-4AD7-A8B0-0E6ECFE640A1}" destId="{EF2F9F6D-BE56-4F83-A4DA-3DFCE111A1FD}" srcOrd="0" destOrd="0" parTransId="{2C1B161A-E1E2-4AF5-BC5A-70DB19B67E21}" sibTransId="{D0F08E15-8F19-4250-90FB-556AFD71EFBC}"/>
    <dgm:cxn modelId="{AA5AE320-67F4-4B49-87C0-F465587B25A1}" srcId="{EF2F9F6D-BE56-4F83-A4DA-3DFCE111A1FD}" destId="{453A0696-0E26-47FA-979E-32FF077A54D3}" srcOrd="0" destOrd="0" parTransId="{2B406F49-354A-4D45-A929-D5A2C5D10761}" sibTransId="{BCB300DA-F802-44CE-94EE-E24BA5F80BEF}"/>
    <dgm:cxn modelId="{5919E66A-8437-4CF6-99AB-95055A4EAA5B}" srcId="{EF2F9F6D-BE56-4F83-A4DA-3DFCE111A1FD}" destId="{A8040F73-20CE-455F-AFE5-68D573771186}" srcOrd="1" destOrd="0" parTransId="{0F1A3F98-4855-4813-928C-13896B374053}" sibTransId="{27148B8F-DB5D-4F8B-A19F-92F14A7E2822}"/>
    <dgm:cxn modelId="{7B91F5A5-6DE8-46B3-AFAB-4228EC44CF5B}" type="presParOf" srcId="{681F584E-1509-407F-932E-64860766588C}" destId="{B58A1E0F-F8D1-40AF-9AF4-EF0528A9917A}" srcOrd="0" destOrd="0" presId="urn:microsoft.com/office/officeart/2005/8/layout/hList1"/>
    <dgm:cxn modelId="{B096BDD3-07E2-46E6-A3C6-11D0CA4341CB}" type="presParOf" srcId="{B58A1E0F-F8D1-40AF-9AF4-EF0528A9917A}" destId="{FC3FA2BE-9D3D-4C78-A905-862F240BB361}" srcOrd="0" destOrd="0" presId="urn:microsoft.com/office/officeart/2005/8/layout/hList1"/>
    <dgm:cxn modelId="{4BE65DD7-58C4-4AFA-819A-6490B2FB4A7F}" type="presParOf" srcId="{B58A1E0F-F8D1-40AF-9AF4-EF0528A9917A}" destId="{65F7239E-D96B-4DB9-9621-2B21A6D155A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09F970-0BEF-4AD7-A8B0-0E6ECFE640A1}"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s-CL"/>
        </a:p>
      </dgm:t>
    </dgm:pt>
    <dgm:pt modelId="{EF2F9F6D-BE56-4F83-A4DA-3DFCE111A1FD}">
      <dgm:prSet phldrT="[Texto]"/>
      <dgm:spPr/>
      <dgm:t>
        <a:bodyPr/>
        <a:lstStyle/>
        <a:p>
          <a:pPr algn="l"/>
          <a:r>
            <a:rPr lang="es-CL" dirty="0" smtClean="0"/>
            <a:t>a) Tipos de plantas</a:t>
          </a:r>
          <a:endParaRPr lang="es-CL" dirty="0"/>
        </a:p>
      </dgm:t>
    </dgm:pt>
    <dgm:pt modelId="{2C1B161A-E1E2-4AF5-BC5A-70DB19B67E21}" type="parTrans" cxnId="{0E219782-32A5-429F-8EEA-2B9FE6FA7A0D}">
      <dgm:prSet/>
      <dgm:spPr/>
      <dgm:t>
        <a:bodyPr/>
        <a:lstStyle/>
        <a:p>
          <a:endParaRPr lang="es-CL"/>
        </a:p>
      </dgm:t>
    </dgm:pt>
    <dgm:pt modelId="{D0F08E15-8F19-4250-90FB-556AFD71EFBC}" type="sibTrans" cxnId="{0E219782-32A5-429F-8EEA-2B9FE6FA7A0D}">
      <dgm:prSet/>
      <dgm:spPr/>
      <dgm:t>
        <a:bodyPr/>
        <a:lstStyle/>
        <a:p>
          <a:endParaRPr lang="es-CL"/>
        </a:p>
      </dgm:t>
    </dgm:pt>
    <dgm:pt modelId="{21744769-055F-4B00-A7D7-A565C022418F}">
      <dgm:prSet phldrT="[Texto]"/>
      <dgm:spPr/>
      <dgm:t>
        <a:bodyPr/>
        <a:lstStyle/>
        <a:p>
          <a:pPr algn="l"/>
          <a:r>
            <a:rPr lang="es-CL" dirty="0" smtClean="0"/>
            <a:t>Evaluar y proponer el o los modelos de planta que cumpla con los requerimientos del negocio ganadero que la región propone y de acuerdo a los requerimientos de los mercados objetivos. </a:t>
          </a:r>
          <a:endParaRPr lang="es-CL" dirty="0"/>
        </a:p>
      </dgm:t>
    </dgm:pt>
    <dgm:pt modelId="{776115F9-B1A0-4370-B595-61523BC434B9}" type="parTrans" cxnId="{DE291E0D-D1C9-474C-8955-7C0C2682598A}">
      <dgm:prSet/>
      <dgm:spPr/>
      <dgm:t>
        <a:bodyPr/>
        <a:lstStyle/>
        <a:p>
          <a:endParaRPr lang="es-CL"/>
        </a:p>
      </dgm:t>
    </dgm:pt>
    <dgm:pt modelId="{F4C62D27-21CF-4081-A513-907EEEE7F32A}" type="sibTrans" cxnId="{DE291E0D-D1C9-474C-8955-7C0C2682598A}">
      <dgm:prSet/>
      <dgm:spPr/>
      <dgm:t>
        <a:bodyPr/>
        <a:lstStyle/>
        <a:p>
          <a:endParaRPr lang="es-CL"/>
        </a:p>
      </dgm:t>
    </dgm:pt>
    <dgm:pt modelId="{DC49D455-CAC5-436B-9F9D-D2CDAA4DAFE9}">
      <dgm:prSet/>
      <dgm:spPr/>
      <dgm:t>
        <a:bodyPr/>
        <a:lstStyle/>
        <a:p>
          <a:pPr marL="114300" indent="0" algn="l"/>
          <a:r>
            <a:rPr lang="es-CL" dirty="0" smtClean="0"/>
            <a:t>Estudio de localización que permita obtener la certificación de mejor manera</a:t>
          </a:r>
          <a:endParaRPr lang="es-CL" dirty="0"/>
        </a:p>
      </dgm:t>
    </dgm:pt>
    <dgm:pt modelId="{175858A0-CB22-4DD5-B581-3A5FF41A314D}" type="parTrans" cxnId="{3834F7D3-2632-44E1-A477-8C2B1988B0D7}">
      <dgm:prSet/>
      <dgm:spPr/>
      <dgm:t>
        <a:bodyPr/>
        <a:lstStyle/>
        <a:p>
          <a:endParaRPr lang="es-CL"/>
        </a:p>
      </dgm:t>
    </dgm:pt>
    <dgm:pt modelId="{3600A744-A119-4349-B668-CF58DEA62631}" type="sibTrans" cxnId="{3834F7D3-2632-44E1-A477-8C2B1988B0D7}">
      <dgm:prSet/>
      <dgm:spPr/>
      <dgm:t>
        <a:bodyPr/>
        <a:lstStyle/>
        <a:p>
          <a:endParaRPr lang="es-CL"/>
        </a:p>
      </dgm:t>
    </dgm:pt>
    <dgm:pt modelId="{5FD8B514-B2C0-4591-B2B7-66CEF08DCDFC}">
      <dgm:prSet/>
      <dgm:spPr/>
      <dgm:t>
        <a:bodyPr/>
        <a:lstStyle/>
        <a:p>
          <a:r>
            <a:rPr lang="es-CL" dirty="0"/>
            <a:t>Ventajas y desventajas de cada modelo propuesto para cada uno de los modelos (Ciclo I, II o completo), </a:t>
          </a:r>
        </a:p>
      </dgm:t>
    </dgm:pt>
    <dgm:pt modelId="{2CFE2216-C2FF-48E6-BA0B-2DDF8B4AFD96}" type="parTrans" cxnId="{346C0A6B-59CB-4435-B75C-42BA1612AA9A}">
      <dgm:prSet/>
      <dgm:spPr/>
      <dgm:t>
        <a:bodyPr/>
        <a:lstStyle/>
        <a:p>
          <a:endParaRPr lang="es-CL"/>
        </a:p>
      </dgm:t>
    </dgm:pt>
    <dgm:pt modelId="{0F948D59-CC8F-4E9A-8B89-6FC6254779DF}" type="sibTrans" cxnId="{346C0A6B-59CB-4435-B75C-42BA1612AA9A}">
      <dgm:prSet/>
      <dgm:spPr/>
      <dgm:t>
        <a:bodyPr/>
        <a:lstStyle/>
        <a:p>
          <a:endParaRPr lang="es-CL"/>
        </a:p>
      </dgm:t>
    </dgm:pt>
    <dgm:pt modelId="{6E6D6646-EBAC-40E1-8910-0670BAA2571B}">
      <dgm:prSet/>
      <dgm:spPr/>
      <dgm:t>
        <a:bodyPr/>
        <a:lstStyle/>
        <a:p>
          <a:r>
            <a:rPr lang="es-CL" dirty="0"/>
            <a:t>Perfiles de plantas cuantificando la posterior inversión inicial o escalable en la construcción e implementación. </a:t>
          </a:r>
        </a:p>
      </dgm:t>
    </dgm:pt>
    <dgm:pt modelId="{8EA5DE5F-B8A6-464A-A6E9-0477C03C43F7}" type="parTrans" cxnId="{FA2F009E-8AEE-442D-A4D9-A147BFB29170}">
      <dgm:prSet/>
      <dgm:spPr/>
      <dgm:t>
        <a:bodyPr/>
        <a:lstStyle/>
        <a:p>
          <a:endParaRPr lang="es-CL"/>
        </a:p>
      </dgm:t>
    </dgm:pt>
    <dgm:pt modelId="{0E7A6D86-79F3-42BD-8E58-864B7B459D04}" type="sibTrans" cxnId="{FA2F009E-8AEE-442D-A4D9-A147BFB29170}">
      <dgm:prSet/>
      <dgm:spPr/>
      <dgm:t>
        <a:bodyPr/>
        <a:lstStyle/>
        <a:p>
          <a:endParaRPr lang="es-CL"/>
        </a:p>
      </dgm:t>
    </dgm:pt>
    <dgm:pt modelId="{0EF4B8E5-75EE-4F73-AF57-B4DA2C819E0A}">
      <dgm:prSet/>
      <dgm:spPr/>
      <dgm:t>
        <a:bodyPr/>
        <a:lstStyle/>
        <a:p>
          <a:r>
            <a:rPr lang="es-CL" dirty="0"/>
            <a:t>Análisis económicos de los costos fijos y operacionales de cada modelo y escala de procesamiento, con todas las obras anexas requeridos para el cumplimiento de las normativas y requerimientos exigidos.</a:t>
          </a:r>
        </a:p>
      </dgm:t>
    </dgm:pt>
    <dgm:pt modelId="{3F9C6EB9-160A-42F0-BE0C-DF8B94486CD6}" type="parTrans" cxnId="{C1E59CEF-6B2E-41D2-AD36-05E5A9A0B83D}">
      <dgm:prSet/>
      <dgm:spPr/>
      <dgm:t>
        <a:bodyPr/>
        <a:lstStyle/>
        <a:p>
          <a:endParaRPr lang="es-CL"/>
        </a:p>
      </dgm:t>
    </dgm:pt>
    <dgm:pt modelId="{871EA7E4-6CD6-44BF-A2A9-C968B06487DD}" type="sibTrans" cxnId="{C1E59CEF-6B2E-41D2-AD36-05E5A9A0B83D}">
      <dgm:prSet/>
      <dgm:spPr/>
      <dgm:t>
        <a:bodyPr/>
        <a:lstStyle/>
        <a:p>
          <a:endParaRPr lang="es-CL"/>
        </a:p>
      </dgm:t>
    </dgm:pt>
    <dgm:pt modelId="{3043353B-27E4-4F80-BED9-7C45F1394D7E}">
      <dgm:prSet/>
      <dgm:spPr/>
      <dgm:t>
        <a:bodyPr/>
        <a:lstStyle/>
        <a:p>
          <a:r>
            <a:rPr lang="es-CL" dirty="0" smtClean="0"/>
            <a:t>b) Localización</a:t>
          </a:r>
          <a:endParaRPr lang="es-CL" dirty="0"/>
        </a:p>
      </dgm:t>
    </dgm:pt>
    <dgm:pt modelId="{4524F7C4-5591-4245-A242-39AA0E4921EB}" type="parTrans" cxnId="{A11C1F96-F921-4DEA-A4A9-A2A582A46D72}">
      <dgm:prSet/>
      <dgm:spPr/>
      <dgm:t>
        <a:bodyPr/>
        <a:lstStyle/>
        <a:p>
          <a:endParaRPr lang="es-CL"/>
        </a:p>
      </dgm:t>
    </dgm:pt>
    <dgm:pt modelId="{2401B5B3-22AF-445D-AAD3-D14AA62142A7}" type="sibTrans" cxnId="{A11C1F96-F921-4DEA-A4A9-A2A582A46D72}">
      <dgm:prSet/>
      <dgm:spPr/>
      <dgm:t>
        <a:bodyPr/>
        <a:lstStyle/>
        <a:p>
          <a:endParaRPr lang="es-CL"/>
        </a:p>
      </dgm:t>
    </dgm:pt>
    <dgm:pt modelId="{227521D8-6BD3-4811-9F65-6DEFB00B2716}">
      <dgm:prSet/>
      <dgm:spPr/>
      <dgm:t>
        <a:bodyPr/>
        <a:lstStyle/>
        <a:p>
          <a:pPr marL="114300" indent="0"/>
          <a:r>
            <a:rPr lang="es-CL" smtClean="0"/>
            <a:t>Mejor relación costo / beneficio, por lo tanto se debe considerar los siguientes aspectos:</a:t>
          </a:r>
          <a:endParaRPr lang="es-CL"/>
        </a:p>
      </dgm:t>
    </dgm:pt>
    <dgm:pt modelId="{2049B455-C266-4F46-A36D-0EA5F6316E5E}" type="parTrans" cxnId="{F629C949-5877-4A9B-BE8D-C3BDB905CCD9}">
      <dgm:prSet/>
      <dgm:spPr/>
      <dgm:t>
        <a:bodyPr/>
        <a:lstStyle/>
        <a:p>
          <a:endParaRPr lang="es-CL"/>
        </a:p>
      </dgm:t>
    </dgm:pt>
    <dgm:pt modelId="{5478B72D-F492-4EC0-8958-134AF42107BF}" type="sibTrans" cxnId="{F629C949-5877-4A9B-BE8D-C3BDB905CCD9}">
      <dgm:prSet/>
      <dgm:spPr/>
      <dgm:t>
        <a:bodyPr/>
        <a:lstStyle/>
        <a:p>
          <a:endParaRPr lang="es-CL"/>
        </a:p>
      </dgm:t>
    </dgm:pt>
    <dgm:pt modelId="{4C26C87D-6883-4803-88A2-2FB2CA000E61}">
      <dgm:prSet/>
      <dgm:spPr/>
      <dgm:t>
        <a:bodyPr/>
        <a:lstStyle/>
        <a:p>
          <a:pPr marL="363538" indent="-188913"/>
          <a:r>
            <a:rPr lang="es-ES" dirty="0" smtClean="0"/>
            <a:t>Localización estratégica para acceder a puertos y aeropuertos. </a:t>
          </a:r>
          <a:endParaRPr lang="es-CL" dirty="0"/>
        </a:p>
      </dgm:t>
    </dgm:pt>
    <dgm:pt modelId="{405EFBFD-3C10-44E4-B5A2-EC0B55EFC172}" type="parTrans" cxnId="{A0FB199E-104B-4DDF-9D10-BAC4AF6F5865}">
      <dgm:prSet/>
      <dgm:spPr/>
      <dgm:t>
        <a:bodyPr/>
        <a:lstStyle/>
        <a:p>
          <a:endParaRPr lang="es-CL"/>
        </a:p>
      </dgm:t>
    </dgm:pt>
    <dgm:pt modelId="{F035672C-30CE-4767-A9C8-A830E0308096}" type="sibTrans" cxnId="{A0FB199E-104B-4DDF-9D10-BAC4AF6F5865}">
      <dgm:prSet/>
      <dgm:spPr/>
      <dgm:t>
        <a:bodyPr/>
        <a:lstStyle/>
        <a:p>
          <a:endParaRPr lang="es-CL"/>
        </a:p>
      </dgm:t>
    </dgm:pt>
    <dgm:pt modelId="{778AADAD-7ACF-4CE4-9CAE-1CBF192A9D24}">
      <dgm:prSet/>
      <dgm:spPr/>
      <dgm:t>
        <a:bodyPr/>
        <a:lstStyle/>
        <a:p>
          <a:pPr marL="363538" indent="-188913"/>
          <a:r>
            <a:rPr lang="es-ES" dirty="0" smtClean="0"/>
            <a:t>Accesibilidad vial a proveedores y consumidores.</a:t>
          </a:r>
          <a:endParaRPr lang="es-CL" dirty="0"/>
        </a:p>
      </dgm:t>
    </dgm:pt>
    <dgm:pt modelId="{681E6998-DE71-44D6-A0EE-A11AA571C09B}" type="parTrans" cxnId="{2567EA7B-10ED-4E56-9A7A-BE0E5DDD0E27}">
      <dgm:prSet/>
      <dgm:spPr/>
      <dgm:t>
        <a:bodyPr/>
        <a:lstStyle/>
        <a:p>
          <a:endParaRPr lang="es-CL"/>
        </a:p>
      </dgm:t>
    </dgm:pt>
    <dgm:pt modelId="{3ACEF0CC-6ED8-4784-B202-80E803D135D8}" type="sibTrans" cxnId="{2567EA7B-10ED-4E56-9A7A-BE0E5DDD0E27}">
      <dgm:prSet/>
      <dgm:spPr/>
      <dgm:t>
        <a:bodyPr/>
        <a:lstStyle/>
        <a:p>
          <a:endParaRPr lang="es-CL"/>
        </a:p>
      </dgm:t>
    </dgm:pt>
    <dgm:pt modelId="{CB89EA29-7DA1-4636-891A-E9EAA244F046}">
      <dgm:prSet/>
      <dgm:spPr/>
      <dgm:t>
        <a:bodyPr/>
        <a:lstStyle/>
        <a:p>
          <a:pPr marL="363538" indent="-188913"/>
          <a:r>
            <a:rPr lang="es-ES" dirty="0" smtClean="0"/>
            <a:t>Accesibilidad a energía eléctrica.</a:t>
          </a:r>
          <a:endParaRPr lang="es-CL" dirty="0"/>
        </a:p>
      </dgm:t>
    </dgm:pt>
    <dgm:pt modelId="{7135E3E2-DC65-4BB3-A44A-06060EC89A2C}" type="parTrans" cxnId="{57AF6635-D058-47A2-A7AF-8C5AD85A9C4F}">
      <dgm:prSet/>
      <dgm:spPr/>
      <dgm:t>
        <a:bodyPr/>
        <a:lstStyle/>
        <a:p>
          <a:endParaRPr lang="es-CL"/>
        </a:p>
      </dgm:t>
    </dgm:pt>
    <dgm:pt modelId="{D1849D0D-D618-4145-A672-F602438D3720}" type="sibTrans" cxnId="{57AF6635-D058-47A2-A7AF-8C5AD85A9C4F}">
      <dgm:prSet/>
      <dgm:spPr/>
      <dgm:t>
        <a:bodyPr/>
        <a:lstStyle/>
        <a:p>
          <a:endParaRPr lang="es-CL"/>
        </a:p>
      </dgm:t>
    </dgm:pt>
    <dgm:pt modelId="{D49E2BC2-635A-4AE5-A223-A7FBEEE4BD46}">
      <dgm:prSet/>
      <dgm:spPr/>
      <dgm:t>
        <a:bodyPr/>
        <a:lstStyle/>
        <a:p>
          <a:pPr marL="363538" indent="-188913"/>
          <a:r>
            <a:rPr lang="es-ES" dirty="0" smtClean="0"/>
            <a:t>Disponibilidad de agua suficiente.</a:t>
          </a:r>
          <a:endParaRPr lang="es-CL" dirty="0"/>
        </a:p>
      </dgm:t>
    </dgm:pt>
    <dgm:pt modelId="{84F29034-DD06-4CC2-9097-AB6361027B27}" type="parTrans" cxnId="{C14A52F8-13CD-4048-9E4D-7544168B4160}">
      <dgm:prSet/>
      <dgm:spPr/>
      <dgm:t>
        <a:bodyPr/>
        <a:lstStyle/>
        <a:p>
          <a:endParaRPr lang="es-CL"/>
        </a:p>
      </dgm:t>
    </dgm:pt>
    <dgm:pt modelId="{ABC4AB83-CBD1-43D4-B4BA-F3B834B988B1}" type="sibTrans" cxnId="{C14A52F8-13CD-4048-9E4D-7544168B4160}">
      <dgm:prSet/>
      <dgm:spPr/>
      <dgm:t>
        <a:bodyPr/>
        <a:lstStyle/>
        <a:p>
          <a:endParaRPr lang="es-CL"/>
        </a:p>
      </dgm:t>
    </dgm:pt>
    <dgm:pt modelId="{1CEB1DAF-E9D3-4E82-85F2-3942113A3CFC}">
      <dgm:prSet/>
      <dgm:spPr/>
      <dgm:t>
        <a:bodyPr/>
        <a:lstStyle/>
        <a:p>
          <a:pPr marL="363538" indent="-188913"/>
          <a:r>
            <a:rPr lang="es-ES" dirty="0" smtClean="0"/>
            <a:t>Tratamiento y vertidos de RILES.</a:t>
          </a:r>
          <a:endParaRPr lang="es-CL" dirty="0"/>
        </a:p>
      </dgm:t>
    </dgm:pt>
    <dgm:pt modelId="{D383916D-38CC-473D-B3BC-8EDC3706AD6E}" type="parTrans" cxnId="{0BCFF7E1-9951-4CFB-B1CC-92EE53A8601A}">
      <dgm:prSet/>
      <dgm:spPr/>
      <dgm:t>
        <a:bodyPr/>
        <a:lstStyle/>
        <a:p>
          <a:endParaRPr lang="es-CL"/>
        </a:p>
      </dgm:t>
    </dgm:pt>
    <dgm:pt modelId="{4565D45A-282E-4E62-9A78-1F4514226EC4}" type="sibTrans" cxnId="{0BCFF7E1-9951-4CFB-B1CC-92EE53A8601A}">
      <dgm:prSet/>
      <dgm:spPr/>
      <dgm:t>
        <a:bodyPr/>
        <a:lstStyle/>
        <a:p>
          <a:endParaRPr lang="es-CL"/>
        </a:p>
      </dgm:t>
    </dgm:pt>
    <dgm:pt modelId="{90E88407-E91E-4896-9B65-22E9206361BB}">
      <dgm:prSet/>
      <dgm:spPr/>
      <dgm:t>
        <a:bodyPr/>
        <a:lstStyle/>
        <a:p>
          <a:pPr marL="363538" indent="-188913"/>
          <a:r>
            <a:rPr lang="es-ES" dirty="0" smtClean="0"/>
            <a:t>Otros factores determinantes para el Servicio de Evaluación Ambiental (SEA).</a:t>
          </a:r>
          <a:endParaRPr lang="es-CL" dirty="0"/>
        </a:p>
      </dgm:t>
    </dgm:pt>
    <dgm:pt modelId="{EF1A2C10-C7A9-4BD1-AAB7-BDF4048B7D80}" type="parTrans" cxnId="{A1022FB2-662F-4C1E-9DE8-6C201974EEE9}">
      <dgm:prSet/>
      <dgm:spPr/>
      <dgm:t>
        <a:bodyPr/>
        <a:lstStyle/>
        <a:p>
          <a:endParaRPr lang="es-CL"/>
        </a:p>
      </dgm:t>
    </dgm:pt>
    <dgm:pt modelId="{C96D6843-768E-4753-8E6E-856FCA28D8B4}" type="sibTrans" cxnId="{A1022FB2-662F-4C1E-9DE8-6C201974EEE9}">
      <dgm:prSet/>
      <dgm:spPr/>
      <dgm:t>
        <a:bodyPr/>
        <a:lstStyle/>
        <a:p>
          <a:endParaRPr lang="es-CL"/>
        </a:p>
      </dgm:t>
    </dgm:pt>
    <dgm:pt modelId="{C3C8A7A3-C14A-44EC-8395-10AB9F8330D2}">
      <dgm:prSet/>
      <dgm:spPr/>
      <dgm:t>
        <a:bodyPr/>
        <a:lstStyle/>
        <a:p>
          <a:pPr marL="363538" indent="-188913"/>
          <a:r>
            <a:rPr lang="es-ES" dirty="0" smtClean="0"/>
            <a:t>Alternativas de manejo amigable con el ambiente (energía)</a:t>
          </a:r>
          <a:endParaRPr lang="es-CL" dirty="0"/>
        </a:p>
      </dgm:t>
    </dgm:pt>
    <dgm:pt modelId="{5A55C888-6417-4DD7-A0F5-3F89D4F5F4BB}" type="parTrans" cxnId="{F3A03C8A-48FD-46CF-9B5B-7EBEBB4F0026}">
      <dgm:prSet/>
      <dgm:spPr/>
      <dgm:t>
        <a:bodyPr/>
        <a:lstStyle/>
        <a:p>
          <a:endParaRPr lang="es-CL"/>
        </a:p>
      </dgm:t>
    </dgm:pt>
    <dgm:pt modelId="{598ADCF6-A8E8-4FF9-85FB-156A89435C6E}" type="sibTrans" cxnId="{F3A03C8A-48FD-46CF-9B5B-7EBEBB4F0026}">
      <dgm:prSet/>
      <dgm:spPr/>
      <dgm:t>
        <a:bodyPr/>
        <a:lstStyle/>
        <a:p>
          <a:endParaRPr lang="es-CL"/>
        </a:p>
      </dgm:t>
    </dgm:pt>
    <dgm:pt modelId="{681F584E-1509-407F-932E-64860766588C}" type="pres">
      <dgm:prSet presAssocID="{B309F970-0BEF-4AD7-A8B0-0E6ECFE640A1}" presName="Name0" presStyleCnt="0">
        <dgm:presLayoutVars>
          <dgm:dir/>
          <dgm:animLvl val="lvl"/>
          <dgm:resizeHandles val="exact"/>
        </dgm:presLayoutVars>
      </dgm:prSet>
      <dgm:spPr/>
      <dgm:t>
        <a:bodyPr/>
        <a:lstStyle/>
        <a:p>
          <a:endParaRPr lang="es-CL"/>
        </a:p>
      </dgm:t>
    </dgm:pt>
    <dgm:pt modelId="{B58A1E0F-F8D1-40AF-9AF4-EF0528A9917A}" type="pres">
      <dgm:prSet presAssocID="{EF2F9F6D-BE56-4F83-A4DA-3DFCE111A1FD}" presName="composite" presStyleCnt="0"/>
      <dgm:spPr/>
    </dgm:pt>
    <dgm:pt modelId="{FC3FA2BE-9D3D-4C78-A905-862F240BB361}" type="pres">
      <dgm:prSet presAssocID="{EF2F9F6D-BE56-4F83-A4DA-3DFCE111A1FD}" presName="parTx" presStyleLbl="alignNode1" presStyleIdx="0" presStyleCnt="2">
        <dgm:presLayoutVars>
          <dgm:chMax val="0"/>
          <dgm:chPref val="0"/>
          <dgm:bulletEnabled val="1"/>
        </dgm:presLayoutVars>
      </dgm:prSet>
      <dgm:spPr/>
      <dgm:t>
        <a:bodyPr/>
        <a:lstStyle/>
        <a:p>
          <a:endParaRPr lang="es-CL"/>
        </a:p>
      </dgm:t>
    </dgm:pt>
    <dgm:pt modelId="{65F7239E-D96B-4DB9-9621-2B21A6D155AF}" type="pres">
      <dgm:prSet presAssocID="{EF2F9F6D-BE56-4F83-A4DA-3DFCE111A1FD}" presName="desTx" presStyleLbl="alignAccFollowNode1" presStyleIdx="0" presStyleCnt="2">
        <dgm:presLayoutVars>
          <dgm:bulletEnabled val="1"/>
        </dgm:presLayoutVars>
      </dgm:prSet>
      <dgm:spPr/>
      <dgm:t>
        <a:bodyPr/>
        <a:lstStyle/>
        <a:p>
          <a:endParaRPr lang="es-CL"/>
        </a:p>
      </dgm:t>
    </dgm:pt>
    <dgm:pt modelId="{210EACD3-C328-4F1D-A1E1-6EBC8CF3EE7B}" type="pres">
      <dgm:prSet presAssocID="{D0F08E15-8F19-4250-90FB-556AFD71EFBC}" presName="space" presStyleCnt="0"/>
      <dgm:spPr/>
    </dgm:pt>
    <dgm:pt modelId="{B547D729-5208-4D23-ABBD-FC917682A013}" type="pres">
      <dgm:prSet presAssocID="{3043353B-27E4-4F80-BED9-7C45F1394D7E}" presName="composite" presStyleCnt="0"/>
      <dgm:spPr/>
    </dgm:pt>
    <dgm:pt modelId="{E51CBE27-D4ED-434B-A5B5-1096E0C3B8F1}" type="pres">
      <dgm:prSet presAssocID="{3043353B-27E4-4F80-BED9-7C45F1394D7E}" presName="parTx" presStyleLbl="alignNode1" presStyleIdx="1" presStyleCnt="2">
        <dgm:presLayoutVars>
          <dgm:chMax val="0"/>
          <dgm:chPref val="0"/>
          <dgm:bulletEnabled val="1"/>
        </dgm:presLayoutVars>
      </dgm:prSet>
      <dgm:spPr/>
      <dgm:t>
        <a:bodyPr/>
        <a:lstStyle/>
        <a:p>
          <a:endParaRPr lang="es-CL"/>
        </a:p>
      </dgm:t>
    </dgm:pt>
    <dgm:pt modelId="{53CA2656-4400-4A61-8C3B-4DBE672E359B}" type="pres">
      <dgm:prSet presAssocID="{3043353B-27E4-4F80-BED9-7C45F1394D7E}" presName="desTx" presStyleLbl="alignAccFollowNode1" presStyleIdx="1" presStyleCnt="2" custLinFactNeighborY="313">
        <dgm:presLayoutVars>
          <dgm:bulletEnabled val="1"/>
        </dgm:presLayoutVars>
      </dgm:prSet>
      <dgm:spPr/>
      <dgm:t>
        <a:bodyPr/>
        <a:lstStyle/>
        <a:p>
          <a:endParaRPr lang="es-CL"/>
        </a:p>
      </dgm:t>
    </dgm:pt>
  </dgm:ptLst>
  <dgm:cxnLst>
    <dgm:cxn modelId="{2567EA7B-10ED-4E56-9A7A-BE0E5DDD0E27}" srcId="{4C26C87D-6883-4803-88A2-2FB2CA000E61}" destId="{778AADAD-7ACF-4CE4-9CAE-1CBF192A9D24}" srcOrd="0" destOrd="0" parTransId="{681E6998-DE71-44D6-A0EE-A11AA571C09B}" sibTransId="{3ACEF0CC-6ED8-4784-B202-80E803D135D8}"/>
    <dgm:cxn modelId="{0E219782-32A5-429F-8EEA-2B9FE6FA7A0D}" srcId="{B309F970-0BEF-4AD7-A8B0-0E6ECFE640A1}" destId="{EF2F9F6D-BE56-4F83-A4DA-3DFCE111A1FD}" srcOrd="0" destOrd="0" parTransId="{2C1B161A-E1E2-4AF5-BC5A-70DB19B67E21}" sibTransId="{D0F08E15-8F19-4250-90FB-556AFD71EFBC}"/>
    <dgm:cxn modelId="{84013A99-C5BA-4F97-A321-DD8D7F106E5D}" type="presOf" srcId="{0EF4B8E5-75EE-4F73-AF57-B4DA2C819E0A}" destId="{65F7239E-D96B-4DB9-9621-2B21A6D155AF}" srcOrd="0" destOrd="3" presId="urn:microsoft.com/office/officeart/2005/8/layout/hList1"/>
    <dgm:cxn modelId="{116DE0D6-AAC8-4871-8B0D-33E82D9F5E8A}" type="presOf" srcId="{5FD8B514-B2C0-4591-B2B7-66CEF08DCDFC}" destId="{65F7239E-D96B-4DB9-9621-2B21A6D155AF}" srcOrd="0" destOrd="1" presId="urn:microsoft.com/office/officeart/2005/8/layout/hList1"/>
    <dgm:cxn modelId="{C1E59CEF-6B2E-41D2-AD36-05E5A9A0B83D}" srcId="{EF2F9F6D-BE56-4F83-A4DA-3DFCE111A1FD}" destId="{0EF4B8E5-75EE-4F73-AF57-B4DA2C819E0A}" srcOrd="3" destOrd="0" parTransId="{3F9C6EB9-160A-42F0-BE0C-DF8B94486CD6}" sibTransId="{871EA7E4-6CD6-44BF-A2A9-C968B06487DD}"/>
    <dgm:cxn modelId="{71DEDE94-84EA-4E5F-96C6-2EBE2CB150C6}" type="presOf" srcId="{90E88407-E91E-4896-9B65-22E9206361BB}" destId="{53CA2656-4400-4A61-8C3B-4DBE672E359B}" srcOrd="0" destOrd="7" presId="urn:microsoft.com/office/officeart/2005/8/layout/hList1"/>
    <dgm:cxn modelId="{04010D09-0E61-42AD-AB91-FCA10C63FBF3}" type="presOf" srcId="{C3C8A7A3-C14A-44EC-8395-10AB9F8330D2}" destId="{53CA2656-4400-4A61-8C3B-4DBE672E359B}" srcOrd="0" destOrd="8" presId="urn:microsoft.com/office/officeart/2005/8/layout/hList1"/>
    <dgm:cxn modelId="{4254A4B4-6610-41EF-BFDA-B06D06B4B441}" type="presOf" srcId="{4C26C87D-6883-4803-88A2-2FB2CA000E61}" destId="{53CA2656-4400-4A61-8C3B-4DBE672E359B}" srcOrd="0" destOrd="2" presId="urn:microsoft.com/office/officeart/2005/8/layout/hList1"/>
    <dgm:cxn modelId="{CB23A6FE-0E07-4198-983F-1F17E3BB1E34}" type="presOf" srcId="{778AADAD-7ACF-4CE4-9CAE-1CBF192A9D24}" destId="{53CA2656-4400-4A61-8C3B-4DBE672E359B}" srcOrd="0" destOrd="3" presId="urn:microsoft.com/office/officeart/2005/8/layout/hList1"/>
    <dgm:cxn modelId="{DE291E0D-D1C9-474C-8955-7C0C2682598A}" srcId="{EF2F9F6D-BE56-4F83-A4DA-3DFCE111A1FD}" destId="{21744769-055F-4B00-A7D7-A565C022418F}" srcOrd="0" destOrd="0" parTransId="{776115F9-B1A0-4370-B595-61523BC434B9}" sibTransId="{F4C62D27-21CF-4081-A513-907EEEE7F32A}"/>
    <dgm:cxn modelId="{CBFC8E44-B266-425A-A5D3-E50C98B4F8C3}" type="presOf" srcId="{21744769-055F-4B00-A7D7-A565C022418F}" destId="{65F7239E-D96B-4DB9-9621-2B21A6D155AF}" srcOrd="0" destOrd="0" presId="urn:microsoft.com/office/officeart/2005/8/layout/hList1"/>
    <dgm:cxn modelId="{FA2F009E-8AEE-442D-A4D9-A147BFB29170}" srcId="{EF2F9F6D-BE56-4F83-A4DA-3DFCE111A1FD}" destId="{6E6D6646-EBAC-40E1-8910-0670BAA2571B}" srcOrd="2" destOrd="0" parTransId="{8EA5DE5F-B8A6-464A-A6E9-0477C03C43F7}" sibTransId="{0E7A6D86-79F3-42BD-8E58-864B7B459D04}"/>
    <dgm:cxn modelId="{F629C949-5877-4A9B-BE8D-C3BDB905CCD9}" srcId="{3043353B-27E4-4F80-BED9-7C45F1394D7E}" destId="{227521D8-6BD3-4811-9F65-6DEFB00B2716}" srcOrd="1" destOrd="0" parTransId="{2049B455-C266-4F46-A36D-0EA5F6316E5E}" sibTransId="{5478B72D-F492-4EC0-8958-134AF42107BF}"/>
    <dgm:cxn modelId="{20D14695-9FDC-48E3-BF41-350B4A575B09}" type="presOf" srcId="{227521D8-6BD3-4811-9F65-6DEFB00B2716}" destId="{53CA2656-4400-4A61-8C3B-4DBE672E359B}" srcOrd="0" destOrd="1" presId="urn:microsoft.com/office/officeart/2005/8/layout/hList1"/>
    <dgm:cxn modelId="{0BCFF7E1-9951-4CFB-B1CC-92EE53A8601A}" srcId="{4C26C87D-6883-4803-88A2-2FB2CA000E61}" destId="{1CEB1DAF-E9D3-4E82-85F2-3942113A3CFC}" srcOrd="3" destOrd="0" parTransId="{D383916D-38CC-473D-B3BC-8EDC3706AD6E}" sibTransId="{4565D45A-282E-4E62-9A78-1F4514226EC4}"/>
    <dgm:cxn modelId="{F7F50328-5CF8-4D7E-A841-F7ADC7B56F80}" type="presOf" srcId="{3043353B-27E4-4F80-BED9-7C45F1394D7E}" destId="{E51CBE27-D4ED-434B-A5B5-1096E0C3B8F1}" srcOrd="0" destOrd="0" presId="urn:microsoft.com/office/officeart/2005/8/layout/hList1"/>
    <dgm:cxn modelId="{A826979D-A0B8-4819-997F-25544DE957BD}" type="presOf" srcId="{1CEB1DAF-E9D3-4E82-85F2-3942113A3CFC}" destId="{53CA2656-4400-4A61-8C3B-4DBE672E359B}" srcOrd="0" destOrd="6" presId="urn:microsoft.com/office/officeart/2005/8/layout/hList1"/>
    <dgm:cxn modelId="{3834F7D3-2632-44E1-A477-8C2B1988B0D7}" srcId="{3043353B-27E4-4F80-BED9-7C45F1394D7E}" destId="{DC49D455-CAC5-436B-9F9D-D2CDAA4DAFE9}" srcOrd="0" destOrd="0" parTransId="{175858A0-CB22-4DD5-B581-3A5FF41A314D}" sibTransId="{3600A744-A119-4349-B668-CF58DEA62631}"/>
    <dgm:cxn modelId="{F3A03C8A-48FD-46CF-9B5B-7EBEBB4F0026}" srcId="{4C26C87D-6883-4803-88A2-2FB2CA000E61}" destId="{C3C8A7A3-C14A-44EC-8395-10AB9F8330D2}" srcOrd="5" destOrd="0" parTransId="{5A55C888-6417-4DD7-A0F5-3F89D4F5F4BB}" sibTransId="{598ADCF6-A8E8-4FF9-85FB-156A89435C6E}"/>
    <dgm:cxn modelId="{A1022FB2-662F-4C1E-9DE8-6C201974EEE9}" srcId="{4C26C87D-6883-4803-88A2-2FB2CA000E61}" destId="{90E88407-E91E-4896-9B65-22E9206361BB}" srcOrd="4" destOrd="0" parTransId="{EF1A2C10-C7A9-4BD1-AAB7-BDF4048B7D80}" sibTransId="{C96D6843-768E-4753-8E6E-856FCA28D8B4}"/>
    <dgm:cxn modelId="{4AF4536F-99A7-4EFC-9F0D-D39D36B28322}" type="presOf" srcId="{B309F970-0BEF-4AD7-A8B0-0E6ECFE640A1}" destId="{681F584E-1509-407F-932E-64860766588C}" srcOrd="0" destOrd="0" presId="urn:microsoft.com/office/officeart/2005/8/layout/hList1"/>
    <dgm:cxn modelId="{A11C1F96-F921-4DEA-A4A9-A2A582A46D72}" srcId="{B309F970-0BEF-4AD7-A8B0-0E6ECFE640A1}" destId="{3043353B-27E4-4F80-BED9-7C45F1394D7E}" srcOrd="1" destOrd="0" parTransId="{4524F7C4-5591-4245-A242-39AA0E4921EB}" sibTransId="{2401B5B3-22AF-445D-AAD3-D14AA62142A7}"/>
    <dgm:cxn modelId="{346C0A6B-59CB-4435-B75C-42BA1612AA9A}" srcId="{EF2F9F6D-BE56-4F83-A4DA-3DFCE111A1FD}" destId="{5FD8B514-B2C0-4591-B2B7-66CEF08DCDFC}" srcOrd="1" destOrd="0" parTransId="{2CFE2216-C2FF-48E6-BA0B-2DDF8B4AFD96}" sibTransId="{0F948D59-CC8F-4E9A-8B89-6FC6254779DF}"/>
    <dgm:cxn modelId="{A3B17BF8-F075-4EE3-845E-AE1E5F82E6B8}" type="presOf" srcId="{EF2F9F6D-BE56-4F83-A4DA-3DFCE111A1FD}" destId="{FC3FA2BE-9D3D-4C78-A905-862F240BB361}" srcOrd="0" destOrd="0" presId="urn:microsoft.com/office/officeart/2005/8/layout/hList1"/>
    <dgm:cxn modelId="{A0FB199E-104B-4DDF-9D10-BAC4AF6F5865}" srcId="{3043353B-27E4-4F80-BED9-7C45F1394D7E}" destId="{4C26C87D-6883-4803-88A2-2FB2CA000E61}" srcOrd="2" destOrd="0" parTransId="{405EFBFD-3C10-44E4-B5A2-EC0B55EFC172}" sibTransId="{F035672C-30CE-4767-A9C8-A830E0308096}"/>
    <dgm:cxn modelId="{DF10357E-E294-463F-B0F8-7A47FCD3944A}" type="presOf" srcId="{CB89EA29-7DA1-4636-891A-E9EAA244F046}" destId="{53CA2656-4400-4A61-8C3B-4DBE672E359B}" srcOrd="0" destOrd="4" presId="urn:microsoft.com/office/officeart/2005/8/layout/hList1"/>
    <dgm:cxn modelId="{C66AC292-3BC9-4ED5-9F24-6DB93BFFCDBD}" type="presOf" srcId="{6E6D6646-EBAC-40E1-8910-0670BAA2571B}" destId="{65F7239E-D96B-4DB9-9621-2B21A6D155AF}" srcOrd="0" destOrd="2" presId="urn:microsoft.com/office/officeart/2005/8/layout/hList1"/>
    <dgm:cxn modelId="{2783D996-5D53-4C52-9F50-98A04C8AEA43}" type="presOf" srcId="{D49E2BC2-635A-4AE5-A223-A7FBEEE4BD46}" destId="{53CA2656-4400-4A61-8C3B-4DBE672E359B}" srcOrd="0" destOrd="5" presId="urn:microsoft.com/office/officeart/2005/8/layout/hList1"/>
    <dgm:cxn modelId="{C14A52F8-13CD-4048-9E4D-7544168B4160}" srcId="{4C26C87D-6883-4803-88A2-2FB2CA000E61}" destId="{D49E2BC2-635A-4AE5-A223-A7FBEEE4BD46}" srcOrd="2" destOrd="0" parTransId="{84F29034-DD06-4CC2-9097-AB6361027B27}" sibTransId="{ABC4AB83-CBD1-43D4-B4BA-F3B834B988B1}"/>
    <dgm:cxn modelId="{57AF6635-D058-47A2-A7AF-8C5AD85A9C4F}" srcId="{4C26C87D-6883-4803-88A2-2FB2CA000E61}" destId="{CB89EA29-7DA1-4636-891A-E9EAA244F046}" srcOrd="1" destOrd="0" parTransId="{7135E3E2-DC65-4BB3-A44A-06060EC89A2C}" sibTransId="{D1849D0D-D618-4145-A672-F602438D3720}"/>
    <dgm:cxn modelId="{B4E58ABF-E229-421A-B24A-028932A471DF}" type="presOf" srcId="{DC49D455-CAC5-436B-9F9D-D2CDAA4DAFE9}" destId="{53CA2656-4400-4A61-8C3B-4DBE672E359B}" srcOrd="0" destOrd="0" presId="urn:microsoft.com/office/officeart/2005/8/layout/hList1"/>
    <dgm:cxn modelId="{D14212C5-4553-4453-B05B-0058B145C60A}" type="presParOf" srcId="{681F584E-1509-407F-932E-64860766588C}" destId="{B58A1E0F-F8D1-40AF-9AF4-EF0528A9917A}" srcOrd="0" destOrd="0" presId="urn:microsoft.com/office/officeart/2005/8/layout/hList1"/>
    <dgm:cxn modelId="{B30DEF25-06A9-468D-ACAA-7307171F4AD8}" type="presParOf" srcId="{B58A1E0F-F8D1-40AF-9AF4-EF0528A9917A}" destId="{FC3FA2BE-9D3D-4C78-A905-862F240BB361}" srcOrd="0" destOrd="0" presId="urn:microsoft.com/office/officeart/2005/8/layout/hList1"/>
    <dgm:cxn modelId="{15DD4906-BF28-430C-B936-3EC7FE237CD3}" type="presParOf" srcId="{B58A1E0F-F8D1-40AF-9AF4-EF0528A9917A}" destId="{65F7239E-D96B-4DB9-9621-2B21A6D155AF}" srcOrd="1" destOrd="0" presId="urn:microsoft.com/office/officeart/2005/8/layout/hList1"/>
    <dgm:cxn modelId="{B5AC9838-C0C0-4FC3-A782-EF336A4BA26E}" type="presParOf" srcId="{681F584E-1509-407F-932E-64860766588C}" destId="{210EACD3-C328-4F1D-A1E1-6EBC8CF3EE7B}" srcOrd="1" destOrd="0" presId="urn:microsoft.com/office/officeart/2005/8/layout/hList1"/>
    <dgm:cxn modelId="{274B4E05-1FB5-4F65-8E9F-F57EA9098752}" type="presParOf" srcId="{681F584E-1509-407F-932E-64860766588C}" destId="{B547D729-5208-4D23-ABBD-FC917682A013}" srcOrd="2" destOrd="0" presId="urn:microsoft.com/office/officeart/2005/8/layout/hList1"/>
    <dgm:cxn modelId="{46F4D086-46BA-4DAE-A828-F071BD5934A3}" type="presParOf" srcId="{B547D729-5208-4D23-ABBD-FC917682A013}" destId="{E51CBE27-D4ED-434B-A5B5-1096E0C3B8F1}" srcOrd="0" destOrd="0" presId="urn:microsoft.com/office/officeart/2005/8/layout/hList1"/>
    <dgm:cxn modelId="{7081177D-AEA5-4EA1-A395-834269158C69}" type="presParOf" srcId="{B547D729-5208-4D23-ABBD-FC917682A013}" destId="{53CA2656-4400-4A61-8C3B-4DBE672E359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09F970-0BEF-4AD7-A8B0-0E6ECFE640A1}"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s-CL"/>
        </a:p>
      </dgm:t>
    </dgm:pt>
    <dgm:pt modelId="{EF2F9F6D-BE56-4F83-A4DA-3DFCE111A1FD}">
      <dgm:prSet phldrT="[Texto]" custT="1"/>
      <dgm:spPr/>
      <dgm:t>
        <a:bodyPr/>
        <a:lstStyle/>
        <a:p>
          <a:r>
            <a:rPr lang="es-CL" sz="1600" dirty="0" smtClean="0"/>
            <a:t>a) Análisis de funcionamiento de modelos de gestión del negocio.</a:t>
          </a:r>
          <a:endParaRPr lang="es-CL" sz="1600" dirty="0"/>
        </a:p>
      </dgm:t>
    </dgm:pt>
    <dgm:pt modelId="{2C1B161A-E1E2-4AF5-BC5A-70DB19B67E21}" type="parTrans" cxnId="{0E219782-32A5-429F-8EEA-2B9FE6FA7A0D}">
      <dgm:prSet/>
      <dgm:spPr/>
      <dgm:t>
        <a:bodyPr/>
        <a:lstStyle/>
        <a:p>
          <a:endParaRPr lang="es-CL" sz="1600"/>
        </a:p>
      </dgm:t>
    </dgm:pt>
    <dgm:pt modelId="{D0F08E15-8F19-4250-90FB-556AFD71EFBC}" type="sibTrans" cxnId="{0E219782-32A5-429F-8EEA-2B9FE6FA7A0D}">
      <dgm:prSet/>
      <dgm:spPr/>
      <dgm:t>
        <a:bodyPr/>
        <a:lstStyle/>
        <a:p>
          <a:endParaRPr lang="es-CL" sz="1600"/>
        </a:p>
      </dgm:t>
    </dgm:pt>
    <dgm:pt modelId="{4500F970-0F0E-4B99-BE91-08DB519073B3}">
      <dgm:prSet custT="1"/>
      <dgm:spPr/>
      <dgm:t>
        <a:bodyPr/>
        <a:lstStyle/>
        <a:p>
          <a:pPr marL="363538" indent="-188913"/>
          <a:r>
            <a:rPr lang="es-CL" sz="1600" dirty="0" smtClean="0"/>
            <a:t>a) Modelación de faena diaria, semanal, mensual y anual. (real y potencial)</a:t>
          </a:r>
        </a:p>
      </dgm:t>
    </dgm:pt>
    <dgm:pt modelId="{3B64F7C2-964E-4325-8C82-33B3F10AB06C}" type="parTrans" cxnId="{D720A67C-6427-40D2-AF12-15F9F94A0065}">
      <dgm:prSet/>
      <dgm:spPr/>
      <dgm:t>
        <a:bodyPr/>
        <a:lstStyle/>
        <a:p>
          <a:endParaRPr lang="es-CL" sz="1600"/>
        </a:p>
      </dgm:t>
    </dgm:pt>
    <dgm:pt modelId="{573CB05A-97FC-4DCC-80F9-77C0CB5FF468}" type="sibTrans" cxnId="{D720A67C-6427-40D2-AF12-15F9F94A0065}">
      <dgm:prSet/>
      <dgm:spPr/>
      <dgm:t>
        <a:bodyPr/>
        <a:lstStyle/>
        <a:p>
          <a:endParaRPr lang="es-CL" sz="1600"/>
        </a:p>
      </dgm:t>
    </dgm:pt>
    <dgm:pt modelId="{B63FDBBA-064A-4357-BE97-03388522465D}">
      <dgm:prSet custT="1"/>
      <dgm:spPr/>
      <dgm:t>
        <a:bodyPr/>
        <a:lstStyle/>
        <a:p>
          <a:pPr marL="363538" indent="-188913"/>
          <a:r>
            <a:rPr lang="es-CL" sz="1600" dirty="0" smtClean="0"/>
            <a:t>b)Propuesta de productos finales o intermedios.</a:t>
          </a:r>
        </a:p>
      </dgm:t>
    </dgm:pt>
    <dgm:pt modelId="{74794A74-A8F1-4F5F-8D70-C2AB1BF6ED4B}" type="parTrans" cxnId="{2B98D48B-26A1-4249-A164-B75FA0876EA8}">
      <dgm:prSet/>
      <dgm:spPr/>
      <dgm:t>
        <a:bodyPr/>
        <a:lstStyle/>
        <a:p>
          <a:endParaRPr lang="es-CL" sz="1600"/>
        </a:p>
      </dgm:t>
    </dgm:pt>
    <dgm:pt modelId="{2EFA98F6-8D6B-44F2-ADFB-27DF6FC469EB}" type="sibTrans" cxnId="{2B98D48B-26A1-4249-A164-B75FA0876EA8}">
      <dgm:prSet/>
      <dgm:spPr/>
      <dgm:t>
        <a:bodyPr/>
        <a:lstStyle/>
        <a:p>
          <a:endParaRPr lang="es-CL" sz="1600"/>
        </a:p>
      </dgm:t>
    </dgm:pt>
    <dgm:pt modelId="{6B0F156C-7684-4072-B1E1-F4CD58D5E9B7}">
      <dgm:prSet custT="1"/>
      <dgm:spPr/>
      <dgm:t>
        <a:bodyPr/>
        <a:lstStyle/>
        <a:p>
          <a:pPr marL="363538" indent="-188913"/>
          <a:r>
            <a:rPr lang="es-CL" sz="1600" dirty="0" smtClean="0"/>
            <a:t>c)Propuesta de acuerdos de compra y formas de pago.</a:t>
          </a:r>
        </a:p>
      </dgm:t>
    </dgm:pt>
    <dgm:pt modelId="{F6D6E033-F591-42C0-82C7-7067A0DDE230}" type="parTrans" cxnId="{A57B6007-CE8F-4986-95E4-5477F08B0D59}">
      <dgm:prSet/>
      <dgm:spPr/>
      <dgm:t>
        <a:bodyPr/>
        <a:lstStyle/>
        <a:p>
          <a:endParaRPr lang="es-CL" sz="1600"/>
        </a:p>
      </dgm:t>
    </dgm:pt>
    <dgm:pt modelId="{A652E053-1F51-40D1-B9E3-09B68167DAA1}" type="sibTrans" cxnId="{A57B6007-CE8F-4986-95E4-5477F08B0D59}">
      <dgm:prSet/>
      <dgm:spPr/>
      <dgm:t>
        <a:bodyPr/>
        <a:lstStyle/>
        <a:p>
          <a:endParaRPr lang="es-CL" sz="1600"/>
        </a:p>
      </dgm:t>
    </dgm:pt>
    <dgm:pt modelId="{94F8EA07-7894-4A63-BA87-1005A4E7E51B}">
      <dgm:prSet custT="1"/>
      <dgm:spPr/>
      <dgm:t>
        <a:bodyPr/>
        <a:lstStyle/>
        <a:p>
          <a:pPr marL="363538" indent="-188913"/>
          <a:r>
            <a:rPr lang="es-CL" sz="1600" dirty="0" smtClean="0"/>
            <a:t>d)Sistema de financiamiento de la planta.</a:t>
          </a:r>
        </a:p>
      </dgm:t>
    </dgm:pt>
    <dgm:pt modelId="{D2E6B83C-C54E-415C-85BC-394F263F5EAD}" type="parTrans" cxnId="{E3CF21FD-C8CE-4217-BAEC-D0FE4B37EFF0}">
      <dgm:prSet/>
      <dgm:spPr/>
      <dgm:t>
        <a:bodyPr/>
        <a:lstStyle/>
        <a:p>
          <a:endParaRPr lang="es-CL" sz="1600"/>
        </a:p>
      </dgm:t>
    </dgm:pt>
    <dgm:pt modelId="{E03B887F-AF24-4801-937B-934CB46A5555}" type="sibTrans" cxnId="{E3CF21FD-C8CE-4217-BAEC-D0FE4B37EFF0}">
      <dgm:prSet/>
      <dgm:spPr/>
      <dgm:t>
        <a:bodyPr/>
        <a:lstStyle/>
        <a:p>
          <a:endParaRPr lang="es-CL" sz="1600"/>
        </a:p>
      </dgm:t>
    </dgm:pt>
    <dgm:pt modelId="{65EB51FC-93A7-4013-B6FA-A86FBD9D2B2A}">
      <dgm:prSet custT="1"/>
      <dgm:spPr/>
      <dgm:t>
        <a:bodyPr/>
        <a:lstStyle/>
        <a:p>
          <a:pPr marL="363538" indent="-188913"/>
          <a:r>
            <a:rPr lang="es-CL" sz="1600" dirty="0" smtClean="0"/>
            <a:t>e)Flujos de caja para cada modelo propuesto y sus respectivos estudios de sensibilidad.</a:t>
          </a:r>
        </a:p>
      </dgm:t>
    </dgm:pt>
    <dgm:pt modelId="{2E607E99-938A-47D7-A565-AFF2BE098F59}" type="parTrans" cxnId="{E8772E1F-6031-4CE8-9C7E-63BE3A331736}">
      <dgm:prSet/>
      <dgm:spPr/>
      <dgm:t>
        <a:bodyPr/>
        <a:lstStyle/>
        <a:p>
          <a:endParaRPr lang="es-CL" sz="1600"/>
        </a:p>
      </dgm:t>
    </dgm:pt>
    <dgm:pt modelId="{EC7D30D8-EC41-4D7C-95C3-9E5A116A0FA8}" type="sibTrans" cxnId="{E8772E1F-6031-4CE8-9C7E-63BE3A331736}">
      <dgm:prSet/>
      <dgm:spPr/>
      <dgm:t>
        <a:bodyPr/>
        <a:lstStyle/>
        <a:p>
          <a:endParaRPr lang="es-CL" sz="1600"/>
        </a:p>
      </dgm:t>
    </dgm:pt>
    <dgm:pt modelId="{75E4F1A6-2EF4-48D9-9BA1-10C1718A41F6}">
      <dgm:prSet custT="1"/>
      <dgm:spPr/>
      <dgm:t>
        <a:bodyPr/>
        <a:lstStyle/>
        <a:p>
          <a:pPr marL="363538" indent="-188913"/>
          <a:r>
            <a:rPr lang="es-CL" sz="1600" dirty="0" smtClean="0"/>
            <a:t>f)Estudio de factores culturales y productivos.</a:t>
          </a:r>
        </a:p>
      </dgm:t>
    </dgm:pt>
    <dgm:pt modelId="{26D9225B-1CDF-4C41-B6C7-5A3B6A9E3423}" type="parTrans" cxnId="{940C6FDE-F847-4058-9171-0E5DB1467919}">
      <dgm:prSet/>
      <dgm:spPr/>
      <dgm:t>
        <a:bodyPr/>
        <a:lstStyle/>
        <a:p>
          <a:endParaRPr lang="es-CL" sz="1600"/>
        </a:p>
      </dgm:t>
    </dgm:pt>
    <dgm:pt modelId="{50DBBA34-1609-4F4C-8693-C37C51EB3E24}" type="sibTrans" cxnId="{940C6FDE-F847-4058-9171-0E5DB1467919}">
      <dgm:prSet/>
      <dgm:spPr/>
      <dgm:t>
        <a:bodyPr/>
        <a:lstStyle/>
        <a:p>
          <a:endParaRPr lang="es-CL" sz="1600"/>
        </a:p>
      </dgm:t>
    </dgm:pt>
    <dgm:pt modelId="{A4ED3DAF-31CC-46E6-8274-DC7EE6661180}">
      <dgm:prSet custT="1"/>
      <dgm:spPr/>
      <dgm:t>
        <a:bodyPr/>
        <a:lstStyle/>
        <a:p>
          <a:pPr marL="57150" indent="0"/>
          <a:endParaRPr lang="es-CL" sz="1600" dirty="0" smtClean="0"/>
        </a:p>
      </dgm:t>
    </dgm:pt>
    <dgm:pt modelId="{980578D6-A4DE-434B-9779-F913629A91C9}" type="parTrans" cxnId="{F4FA5B85-434F-41A9-9011-20A5B6A10886}">
      <dgm:prSet/>
      <dgm:spPr/>
      <dgm:t>
        <a:bodyPr/>
        <a:lstStyle/>
        <a:p>
          <a:endParaRPr lang="es-CL" sz="1600"/>
        </a:p>
      </dgm:t>
    </dgm:pt>
    <dgm:pt modelId="{72D9A6AA-D0B5-425D-AB48-040CB3016D40}" type="sibTrans" cxnId="{F4FA5B85-434F-41A9-9011-20A5B6A10886}">
      <dgm:prSet/>
      <dgm:spPr/>
      <dgm:t>
        <a:bodyPr/>
        <a:lstStyle/>
        <a:p>
          <a:endParaRPr lang="es-CL" sz="1600"/>
        </a:p>
      </dgm:t>
    </dgm:pt>
    <dgm:pt modelId="{E9F5B7B4-4017-4B7B-9683-E4EE3C0E9F24}">
      <dgm:prSet custT="1"/>
      <dgm:spPr/>
      <dgm:t>
        <a:bodyPr/>
        <a:lstStyle/>
        <a:p>
          <a:pPr marL="57150" indent="0"/>
          <a:r>
            <a:rPr lang="es-CL" sz="1600" dirty="0" smtClean="0"/>
            <a:t>Modelar las distintas formas de funcionamiento y de acuerdo al nivel de procesamiento de los tipos de plantas propuestas, de acuerdo a la faena y procesamiento de los productos a comercializar dicho análisis debe considerar las logísticas de las materias primas (animales en pie) como la distribución de un producto cárnico, todo esto de acuerdo a los distintos modelos de planta propuestos.</a:t>
          </a:r>
        </a:p>
      </dgm:t>
    </dgm:pt>
    <dgm:pt modelId="{2B4F0A8B-7E0B-478F-8E0C-28485597C7A5}" type="parTrans" cxnId="{7E13B902-8AF6-4F27-AA15-DC56B63431B9}">
      <dgm:prSet/>
      <dgm:spPr/>
      <dgm:t>
        <a:bodyPr/>
        <a:lstStyle/>
        <a:p>
          <a:endParaRPr lang="es-CL" sz="1600"/>
        </a:p>
      </dgm:t>
    </dgm:pt>
    <dgm:pt modelId="{1EC2BC68-7EF3-4973-9F4A-E4541C9DAA5F}" type="sibTrans" cxnId="{7E13B902-8AF6-4F27-AA15-DC56B63431B9}">
      <dgm:prSet/>
      <dgm:spPr/>
      <dgm:t>
        <a:bodyPr/>
        <a:lstStyle/>
        <a:p>
          <a:endParaRPr lang="es-CL" sz="1600"/>
        </a:p>
      </dgm:t>
    </dgm:pt>
    <dgm:pt modelId="{453A0696-0E26-47FA-979E-32FF077A54D3}">
      <dgm:prSet phldrT="[Texto]" custT="1"/>
      <dgm:spPr/>
      <dgm:t>
        <a:bodyPr/>
        <a:lstStyle/>
        <a:p>
          <a:pPr marL="57150" indent="0" algn="l"/>
          <a:r>
            <a:rPr lang="es-CL" sz="1600" dirty="0" smtClean="0"/>
            <a:t>Generar y analizar las distintas propuestas de modelos de negocios en función de los puntos anteriores que permita impulsar de mejor forma la ganadería regional como actividad productiva sostenible, considerando como mínimo los siguientes factores:</a:t>
          </a:r>
          <a:endParaRPr lang="es-CL" sz="1600" dirty="0"/>
        </a:p>
      </dgm:t>
    </dgm:pt>
    <dgm:pt modelId="{BCB300DA-F802-44CE-94EE-E24BA5F80BEF}" type="sibTrans" cxnId="{AA5AE320-67F4-4B49-87C0-F465587B25A1}">
      <dgm:prSet/>
      <dgm:spPr/>
      <dgm:t>
        <a:bodyPr/>
        <a:lstStyle/>
        <a:p>
          <a:endParaRPr lang="es-CL" sz="1600"/>
        </a:p>
      </dgm:t>
    </dgm:pt>
    <dgm:pt modelId="{2B406F49-354A-4D45-A929-D5A2C5D10761}" type="parTrans" cxnId="{AA5AE320-67F4-4B49-87C0-F465587B25A1}">
      <dgm:prSet/>
      <dgm:spPr/>
      <dgm:t>
        <a:bodyPr/>
        <a:lstStyle/>
        <a:p>
          <a:endParaRPr lang="es-CL" sz="1600"/>
        </a:p>
      </dgm:t>
    </dgm:pt>
    <dgm:pt modelId="{681F584E-1509-407F-932E-64860766588C}" type="pres">
      <dgm:prSet presAssocID="{B309F970-0BEF-4AD7-A8B0-0E6ECFE640A1}" presName="Name0" presStyleCnt="0">
        <dgm:presLayoutVars>
          <dgm:dir/>
          <dgm:animLvl val="lvl"/>
          <dgm:resizeHandles val="exact"/>
        </dgm:presLayoutVars>
      </dgm:prSet>
      <dgm:spPr/>
      <dgm:t>
        <a:bodyPr/>
        <a:lstStyle/>
        <a:p>
          <a:endParaRPr lang="es-CL"/>
        </a:p>
      </dgm:t>
    </dgm:pt>
    <dgm:pt modelId="{B58A1E0F-F8D1-40AF-9AF4-EF0528A9917A}" type="pres">
      <dgm:prSet presAssocID="{EF2F9F6D-BE56-4F83-A4DA-3DFCE111A1FD}" presName="composite" presStyleCnt="0"/>
      <dgm:spPr/>
    </dgm:pt>
    <dgm:pt modelId="{FC3FA2BE-9D3D-4C78-A905-862F240BB361}" type="pres">
      <dgm:prSet presAssocID="{EF2F9F6D-BE56-4F83-A4DA-3DFCE111A1FD}" presName="parTx" presStyleLbl="alignNode1" presStyleIdx="0" presStyleCnt="1" custScaleY="100000" custLinFactNeighborY="-25081">
        <dgm:presLayoutVars>
          <dgm:chMax val="0"/>
          <dgm:chPref val="0"/>
          <dgm:bulletEnabled val="1"/>
        </dgm:presLayoutVars>
      </dgm:prSet>
      <dgm:spPr/>
      <dgm:t>
        <a:bodyPr/>
        <a:lstStyle/>
        <a:p>
          <a:endParaRPr lang="es-CL"/>
        </a:p>
      </dgm:t>
    </dgm:pt>
    <dgm:pt modelId="{65F7239E-D96B-4DB9-9621-2B21A6D155AF}" type="pres">
      <dgm:prSet presAssocID="{EF2F9F6D-BE56-4F83-A4DA-3DFCE111A1FD}" presName="desTx" presStyleLbl="alignAccFollowNode1" presStyleIdx="0" presStyleCnt="1" custScaleY="100000" custLinFactNeighborY="-4401">
        <dgm:presLayoutVars>
          <dgm:bulletEnabled val="1"/>
        </dgm:presLayoutVars>
      </dgm:prSet>
      <dgm:spPr/>
      <dgm:t>
        <a:bodyPr/>
        <a:lstStyle/>
        <a:p>
          <a:endParaRPr lang="es-CL"/>
        </a:p>
      </dgm:t>
    </dgm:pt>
  </dgm:ptLst>
  <dgm:cxnLst>
    <dgm:cxn modelId="{D20820A6-A6D0-4FD6-B613-1C307D8E8A4C}" type="presOf" srcId="{453A0696-0E26-47FA-979E-32FF077A54D3}" destId="{65F7239E-D96B-4DB9-9621-2B21A6D155AF}" srcOrd="0" destOrd="0" presId="urn:microsoft.com/office/officeart/2005/8/layout/hList1"/>
    <dgm:cxn modelId="{D720A67C-6427-40D2-AF12-15F9F94A0065}" srcId="{453A0696-0E26-47FA-979E-32FF077A54D3}" destId="{4500F970-0F0E-4B99-BE91-08DB519073B3}" srcOrd="0" destOrd="0" parTransId="{3B64F7C2-964E-4325-8C82-33B3F10AB06C}" sibTransId="{573CB05A-97FC-4DCC-80F9-77C0CB5FF468}"/>
    <dgm:cxn modelId="{C72B4E52-36A5-42CE-BF6F-11F257F2FEC1}" type="presOf" srcId="{B309F970-0BEF-4AD7-A8B0-0E6ECFE640A1}" destId="{681F584E-1509-407F-932E-64860766588C}" srcOrd="0" destOrd="0" presId="urn:microsoft.com/office/officeart/2005/8/layout/hList1"/>
    <dgm:cxn modelId="{5009AF6C-C779-4A68-B494-6AF7662EB13A}" type="presOf" srcId="{A4ED3DAF-31CC-46E6-8274-DC7EE6661180}" destId="{65F7239E-D96B-4DB9-9621-2B21A6D155AF}" srcOrd="0" destOrd="7" presId="urn:microsoft.com/office/officeart/2005/8/layout/hList1"/>
    <dgm:cxn modelId="{E3CF21FD-C8CE-4217-BAEC-D0FE4B37EFF0}" srcId="{453A0696-0E26-47FA-979E-32FF077A54D3}" destId="{94F8EA07-7894-4A63-BA87-1005A4E7E51B}" srcOrd="3" destOrd="0" parTransId="{D2E6B83C-C54E-415C-85BC-394F263F5EAD}" sibTransId="{E03B887F-AF24-4801-937B-934CB46A5555}"/>
    <dgm:cxn modelId="{754D3DFA-B2F8-48FC-B783-FC096B6B0A28}" type="presOf" srcId="{B63FDBBA-064A-4357-BE97-03388522465D}" destId="{65F7239E-D96B-4DB9-9621-2B21A6D155AF}" srcOrd="0" destOrd="2" presId="urn:microsoft.com/office/officeart/2005/8/layout/hList1"/>
    <dgm:cxn modelId="{67EE1A72-49CC-4839-9244-565AC07B294D}" type="presOf" srcId="{75E4F1A6-2EF4-48D9-9BA1-10C1718A41F6}" destId="{65F7239E-D96B-4DB9-9621-2B21A6D155AF}" srcOrd="0" destOrd="6" presId="urn:microsoft.com/office/officeart/2005/8/layout/hList1"/>
    <dgm:cxn modelId="{7DA67620-66D7-4901-9876-4CFBF76EE1D5}" type="presOf" srcId="{65EB51FC-93A7-4013-B6FA-A86FBD9D2B2A}" destId="{65F7239E-D96B-4DB9-9621-2B21A6D155AF}" srcOrd="0" destOrd="5" presId="urn:microsoft.com/office/officeart/2005/8/layout/hList1"/>
    <dgm:cxn modelId="{A57B6007-CE8F-4986-95E4-5477F08B0D59}" srcId="{453A0696-0E26-47FA-979E-32FF077A54D3}" destId="{6B0F156C-7684-4072-B1E1-F4CD58D5E9B7}" srcOrd="2" destOrd="0" parTransId="{F6D6E033-F591-42C0-82C7-7067A0DDE230}" sibTransId="{A652E053-1F51-40D1-B9E3-09B68167DAA1}"/>
    <dgm:cxn modelId="{0E219782-32A5-429F-8EEA-2B9FE6FA7A0D}" srcId="{B309F970-0BEF-4AD7-A8B0-0E6ECFE640A1}" destId="{EF2F9F6D-BE56-4F83-A4DA-3DFCE111A1FD}" srcOrd="0" destOrd="0" parTransId="{2C1B161A-E1E2-4AF5-BC5A-70DB19B67E21}" sibTransId="{D0F08E15-8F19-4250-90FB-556AFD71EFBC}"/>
    <dgm:cxn modelId="{E8772E1F-6031-4CE8-9C7E-63BE3A331736}" srcId="{453A0696-0E26-47FA-979E-32FF077A54D3}" destId="{65EB51FC-93A7-4013-B6FA-A86FBD9D2B2A}" srcOrd="4" destOrd="0" parTransId="{2E607E99-938A-47D7-A565-AFF2BE098F59}" sibTransId="{EC7D30D8-EC41-4D7C-95C3-9E5A116A0FA8}"/>
    <dgm:cxn modelId="{2B98D48B-26A1-4249-A164-B75FA0876EA8}" srcId="{453A0696-0E26-47FA-979E-32FF077A54D3}" destId="{B63FDBBA-064A-4357-BE97-03388522465D}" srcOrd="1" destOrd="0" parTransId="{74794A74-A8F1-4F5F-8D70-C2AB1BF6ED4B}" sibTransId="{2EFA98F6-8D6B-44F2-ADFB-27DF6FC469EB}"/>
    <dgm:cxn modelId="{B1705454-CDC6-40EF-A86B-3A244F03F8EB}" type="presOf" srcId="{4500F970-0F0E-4B99-BE91-08DB519073B3}" destId="{65F7239E-D96B-4DB9-9621-2B21A6D155AF}" srcOrd="0" destOrd="1" presId="urn:microsoft.com/office/officeart/2005/8/layout/hList1"/>
    <dgm:cxn modelId="{940C6FDE-F847-4058-9171-0E5DB1467919}" srcId="{453A0696-0E26-47FA-979E-32FF077A54D3}" destId="{75E4F1A6-2EF4-48D9-9BA1-10C1718A41F6}" srcOrd="5" destOrd="0" parTransId="{26D9225B-1CDF-4C41-B6C7-5A3B6A9E3423}" sibTransId="{50DBBA34-1609-4F4C-8693-C37C51EB3E24}"/>
    <dgm:cxn modelId="{7038C96F-666E-49AC-9FDC-E8B91FA792D4}" type="presOf" srcId="{6B0F156C-7684-4072-B1E1-F4CD58D5E9B7}" destId="{65F7239E-D96B-4DB9-9621-2B21A6D155AF}" srcOrd="0" destOrd="3" presId="urn:microsoft.com/office/officeart/2005/8/layout/hList1"/>
    <dgm:cxn modelId="{C7C2D062-9CD2-4D5C-A437-3A3A2FB0D0DF}" type="presOf" srcId="{EF2F9F6D-BE56-4F83-A4DA-3DFCE111A1FD}" destId="{FC3FA2BE-9D3D-4C78-A905-862F240BB361}" srcOrd="0" destOrd="0" presId="urn:microsoft.com/office/officeart/2005/8/layout/hList1"/>
    <dgm:cxn modelId="{F4FA5B85-434F-41A9-9011-20A5B6A10886}" srcId="{EF2F9F6D-BE56-4F83-A4DA-3DFCE111A1FD}" destId="{A4ED3DAF-31CC-46E6-8274-DC7EE6661180}" srcOrd="1" destOrd="0" parTransId="{980578D6-A4DE-434B-9779-F913629A91C9}" sibTransId="{72D9A6AA-D0B5-425D-AB48-040CB3016D40}"/>
    <dgm:cxn modelId="{D8A3CCE2-7A11-4793-8386-E70A65F31B76}" type="presOf" srcId="{E9F5B7B4-4017-4B7B-9683-E4EE3C0E9F24}" destId="{65F7239E-D96B-4DB9-9621-2B21A6D155AF}" srcOrd="0" destOrd="8" presId="urn:microsoft.com/office/officeart/2005/8/layout/hList1"/>
    <dgm:cxn modelId="{7E13B902-8AF6-4F27-AA15-DC56B63431B9}" srcId="{EF2F9F6D-BE56-4F83-A4DA-3DFCE111A1FD}" destId="{E9F5B7B4-4017-4B7B-9683-E4EE3C0E9F24}" srcOrd="2" destOrd="0" parTransId="{2B4F0A8B-7E0B-478F-8E0C-28485597C7A5}" sibTransId="{1EC2BC68-7EF3-4973-9F4A-E4541C9DAA5F}"/>
    <dgm:cxn modelId="{AA5AE320-67F4-4B49-87C0-F465587B25A1}" srcId="{EF2F9F6D-BE56-4F83-A4DA-3DFCE111A1FD}" destId="{453A0696-0E26-47FA-979E-32FF077A54D3}" srcOrd="0" destOrd="0" parTransId="{2B406F49-354A-4D45-A929-D5A2C5D10761}" sibTransId="{BCB300DA-F802-44CE-94EE-E24BA5F80BEF}"/>
    <dgm:cxn modelId="{E4486B73-EA41-4F69-B909-5DB0DB379177}" type="presOf" srcId="{94F8EA07-7894-4A63-BA87-1005A4E7E51B}" destId="{65F7239E-D96B-4DB9-9621-2B21A6D155AF}" srcOrd="0" destOrd="4" presId="urn:microsoft.com/office/officeart/2005/8/layout/hList1"/>
    <dgm:cxn modelId="{44A95CCE-87C5-4204-9045-146ADA94C92F}" type="presParOf" srcId="{681F584E-1509-407F-932E-64860766588C}" destId="{B58A1E0F-F8D1-40AF-9AF4-EF0528A9917A}" srcOrd="0" destOrd="0" presId="urn:microsoft.com/office/officeart/2005/8/layout/hList1"/>
    <dgm:cxn modelId="{D06F65A7-4DFB-4B21-85E2-E32B1FE3022C}" type="presParOf" srcId="{B58A1E0F-F8D1-40AF-9AF4-EF0528A9917A}" destId="{FC3FA2BE-9D3D-4C78-A905-862F240BB361}" srcOrd="0" destOrd="0" presId="urn:microsoft.com/office/officeart/2005/8/layout/hList1"/>
    <dgm:cxn modelId="{4EEE6817-42B2-4BDF-9097-CABCD5DF40F6}" type="presParOf" srcId="{B58A1E0F-F8D1-40AF-9AF4-EF0528A9917A}" destId="{65F7239E-D96B-4DB9-9621-2B21A6D155A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09F970-0BEF-4AD7-A8B0-0E6ECFE640A1}"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s-CL"/>
        </a:p>
      </dgm:t>
    </dgm:pt>
    <dgm:pt modelId="{EF2F9F6D-BE56-4F83-A4DA-3DFCE111A1FD}">
      <dgm:prSet phldrT="[Texto]" custT="1"/>
      <dgm:spPr/>
      <dgm:t>
        <a:bodyPr/>
        <a:lstStyle/>
        <a:p>
          <a:pPr algn="l"/>
          <a:r>
            <a:rPr lang="es-CL" sz="2000" dirty="0" smtClean="0"/>
            <a:t>a) Alternativas de tenencia</a:t>
          </a:r>
          <a:endParaRPr lang="es-CL" sz="2000" dirty="0"/>
        </a:p>
      </dgm:t>
    </dgm:pt>
    <dgm:pt modelId="{2C1B161A-E1E2-4AF5-BC5A-70DB19B67E21}" type="parTrans" cxnId="{0E219782-32A5-429F-8EEA-2B9FE6FA7A0D}">
      <dgm:prSet/>
      <dgm:spPr/>
      <dgm:t>
        <a:bodyPr/>
        <a:lstStyle/>
        <a:p>
          <a:endParaRPr lang="es-CL" sz="2000"/>
        </a:p>
      </dgm:t>
    </dgm:pt>
    <dgm:pt modelId="{D0F08E15-8F19-4250-90FB-556AFD71EFBC}" type="sibTrans" cxnId="{0E219782-32A5-429F-8EEA-2B9FE6FA7A0D}">
      <dgm:prSet/>
      <dgm:spPr/>
      <dgm:t>
        <a:bodyPr/>
        <a:lstStyle/>
        <a:p>
          <a:endParaRPr lang="es-CL" sz="2000"/>
        </a:p>
      </dgm:t>
    </dgm:pt>
    <dgm:pt modelId="{453A0696-0E26-47FA-979E-32FF077A54D3}">
      <dgm:prSet phldrT="[Texto]" custT="1"/>
      <dgm:spPr/>
      <dgm:t>
        <a:bodyPr/>
        <a:lstStyle/>
        <a:p>
          <a:pPr marL="114300" indent="0" algn="l"/>
          <a:r>
            <a:rPr lang="es-CL" sz="2000" dirty="0" smtClean="0"/>
            <a:t>Analizar todas las alternativas de tenencia de la propiedad de la planta </a:t>
          </a:r>
          <a:r>
            <a:rPr lang="es-CL" sz="2000" dirty="0" err="1" smtClean="0"/>
            <a:t>faenadora</a:t>
          </a:r>
          <a:r>
            <a:rPr lang="es-CL" sz="2000" dirty="0" smtClean="0"/>
            <a:t> de carne bovina como son:</a:t>
          </a:r>
          <a:endParaRPr lang="es-CL" sz="2000" dirty="0"/>
        </a:p>
      </dgm:t>
    </dgm:pt>
    <dgm:pt modelId="{2B406F49-354A-4D45-A929-D5A2C5D10761}" type="parTrans" cxnId="{AA5AE320-67F4-4B49-87C0-F465587B25A1}">
      <dgm:prSet/>
      <dgm:spPr/>
      <dgm:t>
        <a:bodyPr/>
        <a:lstStyle/>
        <a:p>
          <a:endParaRPr lang="es-CL" sz="2000"/>
        </a:p>
      </dgm:t>
    </dgm:pt>
    <dgm:pt modelId="{BCB300DA-F802-44CE-94EE-E24BA5F80BEF}" type="sibTrans" cxnId="{AA5AE320-67F4-4B49-87C0-F465587B25A1}">
      <dgm:prSet/>
      <dgm:spPr/>
      <dgm:t>
        <a:bodyPr/>
        <a:lstStyle/>
        <a:p>
          <a:endParaRPr lang="es-CL" sz="2000"/>
        </a:p>
      </dgm:t>
    </dgm:pt>
    <dgm:pt modelId="{29BAAD29-DA3B-4793-9899-E018F7A5E711}">
      <dgm:prSet custT="1"/>
      <dgm:spPr/>
      <dgm:t>
        <a:bodyPr/>
        <a:lstStyle/>
        <a:p>
          <a:pPr marL="538163" indent="-269875"/>
          <a:r>
            <a:rPr lang="es-CL" sz="2000" dirty="0" smtClean="0"/>
            <a:t>Sólo privada</a:t>
          </a:r>
        </a:p>
      </dgm:t>
    </dgm:pt>
    <dgm:pt modelId="{F8BB945F-05A8-4588-A80A-A9896E4FF772}" type="parTrans" cxnId="{2A346C49-0576-42A2-BCCD-3484D4B15AA9}">
      <dgm:prSet/>
      <dgm:spPr/>
      <dgm:t>
        <a:bodyPr/>
        <a:lstStyle/>
        <a:p>
          <a:endParaRPr lang="es-CL" sz="3200"/>
        </a:p>
      </dgm:t>
    </dgm:pt>
    <dgm:pt modelId="{8E81EAC4-AB91-4074-AF7A-387C4C77FA86}" type="sibTrans" cxnId="{2A346C49-0576-42A2-BCCD-3484D4B15AA9}">
      <dgm:prSet/>
      <dgm:spPr/>
      <dgm:t>
        <a:bodyPr/>
        <a:lstStyle/>
        <a:p>
          <a:endParaRPr lang="es-CL" sz="3200"/>
        </a:p>
      </dgm:t>
    </dgm:pt>
    <dgm:pt modelId="{AE0DC1A7-F615-46A7-B16E-0949080B2C12}">
      <dgm:prSet custT="1"/>
      <dgm:spPr/>
      <dgm:t>
        <a:bodyPr/>
        <a:lstStyle/>
        <a:p>
          <a:pPr marL="538163" indent="-269875"/>
          <a:r>
            <a:rPr lang="es-CL" sz="2000" dirty="0" smtClean="0"/>
            <a:t>Público/privado</a:t>
          </a:r>
        </a:p>
      </dgm:t>
    </dgm:pt>
    <dgm:pt modelId="{28D2DCA8-4276-4DFC-8583-52B08AFD5803}" type="parTrans" cxnId="{8A69558E-FA10-46AB-95AB-0CE81FECE3B6}">
      <dgm:prSet/>
      <dgm:spPr/>
      <dgm:t>
        <a:bodyPr/>
        <a:lstStyle/>
        <a:p>
          <a:endParaRPr lang="es-CL" sz="3200"/>
        </a:p>
      </dgm:t>
    </dgm:pt>
    <dgm:pt modelId="{A45A2CB8-2ECB-49E8-AF80-3C9CA77B3036}" type="sibTrans" cxnId="{8A69558E-FA10-46AB-95AB-0CE81FECE3B6}">
      <dgm:prSet/>
      <dgm:spPr/>
      <dgm:t>
        <a:bodyPr/>
        <a:lstStyle/>
        <a:p>
          <a:endParaRPr lang="es-CL" sz="3200"/>
        </a:p>
      </dgm:t>
    </dgm:pt>
    <dgm:pt modelId="{8DAA1E3A-837F-461F-BE8F-B146FC26FF05}">
      <dgm:prSet custT="1"/>
      <dgm:spPr/>
      <dgm:t>
        <a:bodyPr/>
        <a:lstStyle/>
        <a:p>
          <a:pPr marL="538163" indent="-269875"/>
          <a:r>
            <a:rPr lang="es-CL" sz="2000" dirty="0" smtClean="0"/>
            <a:t>Pública</a:t>
          </a:r>
        </a:p>
      </dgm:t>
    </dgm:pt>
    <dgm:pt modelId="{5C3A8EA0-37E3-440A-B5A7-9715ADB5C377}" type="parTrans" cxnId="{D3C4AC2E-BC89-415F-B1E9-6E3F8B41D76C}">
      <dgm:prSet/>
      <dgm:spPr/>
      <dgm:t>
        <a:bodyPr/>
        <a:lstStyle/>
        <a:p>
          <a:endParaRPr lang="es-CL" sz="3200"/>
        </a:p>
      </dgm:t>
    </dgm:pt>
    <dgm:pt modelId="{ABFB29E3-7543-43EE-AA38-E498272722A1}" type="sibTrans" cxnId="{D3C4AC2E-BC89-415F-B1E9-6E3F8B41D76C}">
      <dgm:prSet/>
      <dgm:spPr/>
      <dgm:t>
        <a:bodyPr/>
        <a:lstStyle/>
        <a:p>
          <a:endParaRPr lang="es-CL" sz="3200"/>
        </a:p>
      </dgm:t>
    </dgm:pt>
    <dgm:pt modelId="{5C52CE90-D1DE-44EF-90BC-7FF8DA107B14}">
      <dgm:prSet custT="1"/>
      <dgm:spPr/>
      <dgm:t>
        <a:bodyPr/>
        <a:lstStyle/>
        <a:p>
          <a:pPr marL="114300" indent="0"/>
          <a:endParaRPr lang="es-CL" sz="2000" dirty="0" smtClean="0"/>
        </a:p>
      </dgm:t>
    </dgm:pt>
    <dgm:pt modelId="{4F7E0897-4256-4D31-B17D-81DDFBCA93F8}" type="parTrans" cxnId="{145B72FE-DA43-40CF-BF14-141E3CF058F7}">
      <dgm:prSet/>
      <dgm:spPr/>
      <dgm:t>
        <a:bodyPr/>
        <a:lstStyle/>
        <a:p>
          <a:endParaRPr lang="es-CL" sz="3200"/>
        </a:p>
      </dgm:t>
    </dgm:pt>
    <dgm:pt modelId="{2A6B0265-EC28-4063-99C9-7439A2DEE5E0}" type="sibTrans" cxnId="{145B72FE-DA43-40CF-BF14-141E3CF058F7}">
      <dgm:prSet/>
      <dgm:spPr/>
      <dgm:t>
        <a:bodyPr/>
        <a:lstStyle/>
        <a:p>
          <a:endParaRPr lang="es-CL" sz="3200"/>
        </a:p>
      </dgm:t>
    </dgm:pt>
    <dgm:pt modelId="{681F584E-1509-407F-932E-64860766588C}" type="pres">
      <dgm:prSet presAssocID="{B309F970-0BEF-4AD7-A8B0-0E6ECFE640A1}" presName="Name0" presStyleCnt="0">
        <dgm:presLayoutVars>
          <dgm:dir/>
          <dgm:animLvl val="lvl"/>
          <dgm:resizeHandles val="exact"/>
        </dgm:presLayoutVars>
      </dgm:prSet>
      <dgm:spPr/>
      <dgm:t>
        <a:bodyPr/>
        <a:lstStyle/>
        <a:p>
          <a:endParaRPr lang="es-CL"/>
        </a:p>
      </dgm:t>
    </dgm:pt>
    <dgm:pt modelId="{B58A1E0F-F8D1-40AF-9AF4-EF0528A9917A}" type="pres">
      <dgm:prSet presAssocID="{EF2F9F6D-BE56-4F83-A4DA-3DFCE111A1FD}" presName="composite" presStyleCnt="0"/>
      <dgm:spPr/>
    </dgm:pt>
    <dgm:pt modelId="{FC3FA2BE-9D3D-4C78-A905-862F240BB361}" type="pres">
      <dgm:prSet presAssocID="{EF2F9F6D-BE56-4F83-A4DA-3DFCE111A1FD}" presName="parTx" presStyleLbl="alignNode1" presStyleIdx="0" presStyleCnt="1" custScaleY="100000" custLinFactNeighborX="-336" custLinFactNeighborY="-27684">
        <dgm:presLayoutVars>
          <dgm:chMax val="0"/>
          <dgm:chPref val="0"/>
          <dgm:bulletEnabled val="1"/>
        </dgm:presLayoutVars>
      </dgm:prSet>
      <dgm:spPr/>
      <dgm:t>
        <a:bodyPr/>
        <a:lstStyle/>
        <a:p>
          <a:endParaRPr lang="es-CL"/>
        </a:p>
      </dgm:t>
    </dgm:pt>
    <dgm:pt modelId="{65F7239E-D96B-4DB9-9621-2B21A6D155AF}" type="pres">
      <dgm:prSet presAssocID="{EF2F9F6D-BE56-4F83-A4DA-3DFCE111A1FD}" presName="desTx" presStyleLbl="alignAccFollowNode1" presStyleIdx="0" presStyleCnt="1" custScaleY="105154" custLinFactNeighborY="7742">
        <dgm:presLayoutVars>
          <dgm:bulletEnabled val="1"/>
        </dgm:presLayoutVars>
      </dgm:prSet>
      <dgm:spPr/>
      <dgm:t>
        <a:bodyPr/>
        <a:lstStyle/>
        <a:p>
          <a:endParaRPr lang="es-CL"/>
        </a:p>
      </dgm:t>
    </dgm:pt>
  </dgm:ptLst>
  <dgm:cxnLst>
    <dgm:cxn modelId="{B1459468-68F1-42A0-89D8-35D8F5F8F373}" type="presOf" srcId="{8DAA1E3A-837F-461F-BE8F-B146FC26FF05}" destId="{65F7239E-D96B-4DB9-9621-2B21A6D155AF}" srcOrd="0" destOrd="3" presId="urn:microsoft.com/office/officeart/2005/8/layout/hList1"/>
    <dgm:cxn modelId="{D3C4AC2E-BC89-415F-B1E9-6E3F8B41D76C}" srcId="{EF2F9F6D-BE56-4F83-A4DA-3DFCE111A1FD}" destId="{8DAA1E3A-837F-461F-BE8F-B146FC26FF05}" srcOrd="3" destOrd="0" parTransId="{5C3A8EA0-37E3-440A-B5A7-9715ADB5C377}" sibTransId="{ABFB29E3-7543-43EE-AA38-E498272722A1}"/>
    <dgm:cxn modelId="{7D733916-98AB-4563-A35A-85CEE7D92AEB}" type="presOf" srcId="{EF2F9F6D-BE56-4F83-A4DA-3DFCE111A1FD}" destId="{FC3FA2BE-9D3D-4C78-A905-862F240BB361}" srcOrd="0" destOrd="0" presId="urn:microsoft.com/office/officeart/2005/8/layout/hList1"/>
    <dgm:cxn modelId="{F775BAD9-03B2-474E-8AAA-8650230909F1}" type="presOf" srcId="{453A0696-0E26-47FA-979E-32FF077A54D3}" destId="{65F7239E-D96B-4DB9-9621-2B21A6D155AF}" srcOrd="0" destOrd="0" presId="urn:microsoft.com/office/officeart/2005/8/layout/hList1"/>
    <dgm:cxn modelId="{145B72FE-DA43-40CF-BF14-141E3CF058F7}" srcId="{EF2F9F6D-BE56-4F83-A4DA-3DFCE111A1FD}" destId="{5C52CE90-D1DE-44EF-90BC-7FF8DA107B14}" srcOrd="4" destOrd="0" parTransId="{4F7E0897-4256-4D31-B17D-81DDFBCA93F8}" sibTransId="{2A6B0265-EC28-4063-99C9-7439A2DEE5E0}"/>
    <dgm:cxn modelId="{8A69558E-FA10-46AB-95AB-0CE81FECE3B6}" srcId="{EF2F9F6D-BE56-4F83-A4DA-3DFCE111A1FD}" destId="{AE0DC1A7-F615-46A7-B16E-0949080B2C12}" srcOrd="2" destOrd="0" parTransId="{28D2DCA8-4276-4DFC-8583-52B08AFD5803}" sibTransId="{A45A2CB8-2ECB-49E8-AF80-3C9CA77B3036}"/>
    <dgm:cxn modelId="{0E219782-32A5-429F-8EEA-2B9FE6FA7A0D}" srcId="{B309F970-0BEF-4AD7-A8B0-0E6ECFE640A1}" destId="{EF2F9F6D-BE56-4F83-A4DA-3DFCE111A1FD}" srcOrd="0" destOrd="0" parTransId="{2C1B161A-E1E2-4AF5-BC5A-70DB19B67E21}" sibTransId="{D0F08E15-8F19-4250-90FB-556AFD71EFBC}"/>
    <dgm:cxn modelId="{CF4405AA-0E7F-4943-8D39-323EFA95D154}" type="presOf" srcId="{5C52CE90-D1DE-44EF-90BC-7FF8DA107B14}" destId="{65F7239E-D96B-4DB9-9621-2B21A6D155AF}" srcOrd="0" destOrd="4" presId="urn:microsoft.com/office/officeart/2005/8/layout/hList1"/>
    <dgm:cxn modelId="{2A346C49-0576-42A2-BCCD-3484D4B15AA9}" srcId="{EF2F9F6D-BE56-4F83-A4DA-3DFCE111A1FD}" destId="{29BAAD29-DA3B-4793-9899-E018F7A5E711}" srcOrd="1" destOrd="0" parTransId="{F8BB945F-05A8-4588-A80A-A9896E4FF772}" sibTransId="{8E81EAC4-AB91-4074-AF7A-387C4C77FA86}"/>
    <dgm:cxn modelId="{3BF4DA0D-9459-4458-BA6D-9B4F28E3A570}" type="presOf" srcId="{AE0DC1A7-F615-46A7-B16E-0949080B2C12}" destId="{65F7239E-D96B-4DB9-9621-2B21A6D155AF}" srcOrd="0" destOrd="2" presId="urn:microsoft.com/office/officeart/2005/8/layout/hList1"/>
    <dgm:cxn modelId="{D338F610-18D9-46BE-850D-D4F1E36563F8}" type="presOf" srcId="{29BAAD29-DA3B-4793-9899-E018F7A5E711}" destId="{65F7239E-D96B-4DB9-9621-2B21A6D155AF}" srcOrd="0" destOrd="1" presId="urn:microsoft.com/office/officeart/2005/8/layout/hList1"/>
    <dgm:cxn modelId="{AA5AE320-67F4-4B49-87C0-F465587B25A1}" srcId="{EF2F9F6D-BE56-4F83-A4DA-3DFCE111A1FD}" destId="{453A0696-0E26-47FA-979E-32FF077A54D3}" srcOrd="0" destOrd="0" parTransId="{2B406F49-354A-4D45-A929-D5A2C5D10761}" sibTransId="{BCB300DA-F802-44CE-94EE-E24BA5F80BEF}"/>
    <dgm:cxn modelId="{C47AAC59-9EEE-4BD4-B61A-AB05870F1459}" type="presOf" srcId="{B309F970-0BEF-4AD7-A8B0-0E6ECFE640A1}" destId="{681F584E-1509-407F-932E-64860766588C}" srcOrd="0" destOrd="0" presId="urn:microsoft.com/office/officeart/2005/8/layout/hList1"/>
    <dgm:cxn modelId="{D553E63D-FC8F-4F9C-BFC0-2F9F96AA5F5D}" type="presParOf" srcId="{681F584E-1509-407F-932E-64860766588C}" destId="{B58A1E0F-F8D1-40AF-9AF4-EF0528A9917A}" srcOrd="0" destOrd="0" presId="urn:microsoft.com/office/officeart/2005/8/layout/hList1"/>
    <dgm:cxn modelId="{942EBB8B-45A0-481E-8045-EC27702A629D}" type="presParOf" srcId="{B58A1E0F-F8D1-40AF-9AF4-EF0528A9917A}" destId="{FC3FA2BE-9D3D-4C78-A905-862F240BB361}" srcOrd="0" destOrd="0" presId="urn:microsoft.com/office/officeart/2005/8/layout/hList1"/>
    <dgm:cxn modelId="{FA2E7E24-C136-403D-A3ED-752E98995571}" type="presParOf" srcId="{B58A1E0F-F8D1-40AF-9AF4-EF0528A9917A}" destId="{65F7239E-D96B-4DB9-9621-2B21A6D155A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09F970-0BEF-4AD7-A8B0-0E6ECFE640A1}"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s-CL"/>
        </a:p>
      </dgm:t>
    </dgm:pt>
    <dgm:pt modelId="{EF2F9F6D-BE56-4F83-A4DA-3DFCE111A1FD}">
      <dgm:prSet phldrT="[Texto]" custT="1"/>
      <dgm:spPr/>
      <dgm:t>
        <a:bodyPr/>
        <a:lstStyle/>
        <a:p>
          <a:pPr algn="l"/>
          <a:r>
            <a:rPr lang="es-CL" sz="2000" dirty="0" smtClean="0"/>
            <a:t>a) Análisis económicos y rentabilidades sociales </a:t>
          </a:r>
          <a:endParaRPr lang="es-CL" sz="2000" dirty="0"/>
        </a:p>
      </dgm:t>
    </dgm:pt>
    <dgm:pt modelId="{2C1B161A-E1E2-4AF5-BC5A-70DB19B67E21}" type="parTrans" cxnId="{0E219782-32A5-429F-8EEA-2B9FE6FA7A0D}">
      <dgm:prSet/>
      <dgm:spPr/>
      <dgm:t>
        <a:bodyPr/>
        <a:lstStyle/>
        <a:p>
          <a:endParaRPr lang="es-CL" sz="2000"/>
        </a:p>
      </dgm:t>
    </dgm:pt>
    <dgm:pt modelId="{D0F08E15-8F19-4250-90FB-556AFD71EFBC}" type="sibTrans" cxnId="{0E219782-32A5-429F-8EEA-2B9FE6FA7A0D}">
      <dgm:prSet/>
      <dgm:spPr/>
      <dgm:t>
        <a:bodyPr/>
        <a:lstStyle/>
        <a:p>
          <a:endParaRPr lang="es-CL" sz="2000"/>
        </a:p>
      </dgm:t>
    </dgm:pt>
    <dgm:pt modelId="{453A0696-0E26-47FA-979E-32FF077A54D3}">
      <dgm:prSet phldrT="[Texto]" custT="1"/>
      <dgm:spPr/>
      <dgm:t>
        <a:bodyPr/>
        <a:lstStyle/>
        <a:p>
          <a:pPr algn="l"/>
          <a:r>
            <a:rPr lang="es-CL" sz="2000" dirty="0" smtClean="0"/>
            <a:t>Análisis económicos y rentabilidades sociales de acuerdo a la metodología del Ministerio de Desarrollo Social.</a:t>
          </a:r>
          <a:endParaRPr lang="es-CL" sz="2000" dirty="0"/>
        </a:p>
      </dgm:t>
    </dgm:pt>
    <dgm:pt modelId="{2B406F49-354A-4D45-A929-D5A2C5D10761}" type="parTrans" cxnId="{AA5AE320-67F4-4B49-87C0-F465587B25A1}">
      <dgm:prSet/>
      <dgm:spPr/>
      <dgm:t>
        <a:bodyPr/>
        <a:lstStyle/>
        <a:p>
          <a:endParaRPr lang="es-CL" sz="2000"/>
        </a:p>
      </dgm:t>
    </dgm:pt>
    <dgm:pt modelId="{BCB300DA-F802-44CE-94EE-E24BA5F80BEF}" type="sibTrans" cxnId="{AA5AE320-67F4-4B49-87C0-F465587B25A1}">
      <dgm:prSet/>
      <dgm:spPr/>
      <dgm:t>
        <a:bodyPr/>
        <a:lstStyle/>
        <a:p>
          <a:endParaRPr lang="es-CL" sz="2000"/>
        </a:p>
      </dgm:t>
    </dgm:pt>
    <dgm:pt modelId="{681F584E-1509-407F-932E-64860766588C}" type="pres">
      <dgm:prSet presAssocID="{B309F970-0BEF-4AD7-A8B0-0E6ECFE640A1}" presName="Name0" presStyleCnt="0">
        <dgm:presLayoutVars>
          <dgm:dir/>
          <dgm:animLvl val="lvl"/>
          <dgm:resizeHandles val="exact"/>
        </dgm:presLayoutVars>
      </dgm:prSet>
      <dgm:spPr/>
      <dgm:t>
        <a:bodyPr/>
        <a:lstStyle/>
        <a:p>
          <a:endParaRPr lang="es-CL"/>
        </a:p>
      </dgm:t>
    </dgm:pt>
    <dgm:pt modelId="{B58A1E0F-F8D1-40AF-9AF4-EF0528A9917A}" type="pres">
      <dgm:prSet presAssocID="{EF2F9F6D-BE56-4F83-A4DA-3DFCE111A1FD}" presName="composite" presStyleCnt="0"/>
      <dgm:spPr/>
    </dgm:pt>
    <dgm:pt modelId="{FC3FA2BE-9D3D-4C78-A905-862F240BB361}" type="pres">
      <dgm:prSet presAssocID="{EF2F9F6D-BE56-4F83-A4DA-3DFCE111A1FD}" presName="parTx" presStyleLbl="alignNode1" presStyleIdx="0" presStyleCnt="1" custScaleY="100000" custLinFactNeighborX="-336" custLinFactNeighborY="-27684">
        <dgm:presLayoutVars>
          <dgm:chMax val="0"/>
          <dgm:chPref val="0"/>
          <dgm:bulletEnabled val="1"/>
        </dgm:presLayoutVars>
      </dgm:prSet>
      <dgm:spPr/>
      <dgm:t>
        <a:bodyPr/>
        <a:lstStyle/>
        <a:p>
          <a:endParaRPr lang="es-CL"/>
        </a:p>
      </dgm:t>
    </dgm:pt>
    <dgm:pt modelId="{65F7239E-D96B-4DB9-9621-2B21A6D155AF}" type="pres">
      <dgm:prSet presAssocID="{EF2F9F6D-BE56-4F83-A4DA-3DFCE111A1FD}" presName="desTx" presStyleLbl="alignAccFollowNode1" presStyleIdx="0" presStyleCnt="1" custScaleY="113789" custLinFactNeighborX="463" custLinFactNeighborY="-2838">
        <dgm:presLayoutVars>
          <dgm:bulletEnabled val="1"/>
        </dgm:presLayoutVars>
      </dgm:prSet>
      <dgm:spPr/>
      <dgm:t>
        <a:bodyPr/>
        <a:lstStyle/>
        <a:p>
          <a:endParaRPr lang="es-CL"/>
        </a:p>
      </dgm:t>
    </dgm:pt>
  </dgm:ptLst>
  <dgm:cxnLst>
    <dgm:cxn modelId="{0E219782-32A5-429F-8EEA-2B9FE6FA7A0D}" srcId="{B309F970-0BEF-4AD7-A8B0-0E6ECFE640A1}" destId="{EF2F9F6D-BE56-4F83-A4DA-3DFCE111A1FD}" srcOrd="0" destOrd="0" parTransId="{2C1B161A-E1E2-4AF5-BC5A-70DB19B67E21}" sibTransId="{D0F08E15-8F19-4250-90FB-556AFD71EFBC}"/>
    <dgm:cxn modelId="{AA5AE320-67F4-4B49-87C0-F465587B25A1}" srcId="{EF2F9F6D-BE56-4F83-A4DA-3DFCE111A1FD}" destId="{453A0696-0E26-47FA-979E-32FF077A54D3}" srcOrd="0" destOrd="0" parTransId="{2B406F49-354A-4D45-A929-D5A2C5D10761}" sibTransId="{BCB300DA-F802-44CE-94EE-E24BA5F80BEF}"/>
    <dgm:cxn modelId="{B87D6A59-0233-4EEA-8972-494504B12067}" type="presOf" srcId="{EF2F9F6D-BE56-4F83-A4DA-3DFCE111A1FD}" destId="{FC3FA2BE-9D3D-4C78-A905-862F240BB361}" srcOrd="0" destOrd="0" presId="urn:microsoft.com/office/officeart/2005/8/layout/hList1"/>
    <dgm:cxn modelId="{72EA6AD6-DAFE-457C-B183-AD75E9DA1465}" type="presOf" srcId="{B309F970-0BEF-4AD7-A8B0-0E6ECFE640A1}" destId="{681F584E-1509-407F-932E-64860766588C}" srcOrd="0" destOrd="0" presId="urn:microsoft.com/office/officeart/2005/8/layout/hList1"/>
    <dgm:cxn modelId="{3F5DF1E1-4FC0-4D5F-9804-02C2E2431E3C}" type="presOf" srcId="{453A0696-0E26-47FA-979E-32FF077A54D3}" destId="{65F7239E-D96B-4DB9-9621-2B21A6D155AF}" srcOrd="0" destOrd="0" presId="urn:microsoft.com/office/officeart/2005/8/layout/hList1"/>
    <dgm:cxn modelId="{DEBCE0DD-A1E9-48D5-BA4A-7E9A31AFCCD9}" type="presParOf" srcId="{681F584E-1509-407F-932E-64860766588C}" destId="{B58A1E0F-F8D1-40AF-9AF4-EF0528A9917A}" srcOrd="0" destOrd="0" presId="urn:microsoft.com/office/officeart/2005/8/layout/hList1"/>
    <dgm:cxn modelId="{4FE4FEF8-6BE8-41B7-8F46-ECE06BB76E5C}" type="presParOf" srcId="{B58A1E0F-F8D1-40AF-9AF4-EF0528A9917A}" destId="{FC3FA2BE-9D3D-4C78-A905-862F240BB361}" srcOrd="0" destOrd="0" presId="urn:microsoft.com/office/officeart/2005/8/layout/hList1"/>
    <dgm:cxn modelId="{DAADCCEF-3D57-4446-B7BB-453322308F52}" type="presParOf" srcId="{B58A1E0F-F8D1-40AF-9AF4-EF0528A9917A}" destId="{65F7239E-D96B-4DB9-9621-2B21A6D155A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D77C484-A9EE-4852-A632-E1EC46A74900}"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s-CL"/>
        </a:p>
      </dgm:t>
    </dgm:pt>
    <dgm:pt modelId="{88674193-E09B-4E7A-8246-166F36D62F98}">
      <dgm:prSet phldrT="[Texto]"/>
      <dgm:spPr/>
      <dgm:t>
        <a:bodyPr/>
        <a:lstStyle/>
        <a:p>
          <a:r>
            <a:rPr lang="es-CL" dirty="0" smtClean="0"/>
            <a:t>Informe Preliminar 1</a:t>
          </a:r>
          <a:endParaRPr lang="es-CL" dirty="0"/>
        </a:p>
      </dgm:t>
    </dgm:pt>
    <dgm:pt modelId="{A8BEBBC7-890A-4E27-9F15-82A74775909A}" type="parTrans" cxnId="{27E207F9-12D9-4F11-A1C2-06D55B4E88C4}">
      <dgm:prSet/>
      <dgm:spPr/>
      <dgm:t>
        <a:bodyPr/>
        <a:lstStyle/>
        <a:p>
          <a:endParaRPr lang="es-CL"/>
        </a:p>
      </dgm:t>
    </dgm:pt>
    <dgm:pt modelId="{BCC45710-38B4-4972-8744-E0C681CE9976}" type="sibTrans" cxnId="{27E207F9-12D9-4F11-A1C2-06D55B4E88C4}">
      <dgm:prSet/>
      <dgm:spPr/>
      <dgm:t>
        <a:bodyPr/>
        <a:lstStyle/>
        <a:p>
          <a:endParaRPr lang="es-CL"/>
        </a:p>
      </dgm:t>
    </dgm:pt>
    <dgm:pt modelId="{DE6AA330-5835-4DB0-AA38-A5A5B1836D05}">
      <dgm:prSet custT="1"/>
      <dgm:spPr/>
      <dgm:t>
        <a:bodyPr/>
        <a:lstStyle/>
        <a:p>
          <a:r>
            <a:rPr lang="es-CL" sz="1400" b="1" dirty="0" smtClean="0"/>
            <a:t>Actividades</a:t>
          </a:r>
          <a:endParaRPr lang="es-CL" sz="1400" b="1" dirty="0"/>
        </a:p>
      </dgm:t>
    </dgm:pt>
    <dgm:pt modelId="{6A87F6E5-A3A6-4249-866F-8FB0305B8B17}" type="parTrans" cxnId="{2B39307F-474D-4BE6-8E9E-7FC47C115ED2}">
      <dgm:prSet/>
      <dgm:spPr/>
      <dgm:t>
        <a:bodyPr/>
        <a:lstStyle/>
        <a:p>
          <a:endParaRPr lang="es-CL"/>
        </a:p>
      </dgm:t>
    </dgm:pt>
    <dgm:pt modelId="{A3E57B25-CBD1-4683-A25D-D34E5992E1D5}" type="sibTrans" cxnId="{2B39307F-474D-4BE6-8E9E-7FC47C115ED2}">
      <dgm:prSet/>
      <dgm:spPr/>
      <dgm:t>
        <a:bodyPr/>
        <a:lstStyle/>
        <a:p>
          <a:endParaRPr lang="es-CL"/>
        </a:p>
      </dgm:t>
    </dgm:pt>
    <dgm:pt modelId="{4D7A1CFA-CA71-46D1-AA2A-403DF041ED3A}">
      <dgm:prSet custT="1"/>
      <dgm:spPr/>
      <dgm:t>
        <a:bodyPr/>
        <a:lstStyle/>
        <a:p>
          <a:r>
            <a:rPr lang="es-CL" sz="1400" b="1" dirty="0" smtClean="0"/>
            <a:t>Contenidos generales</a:t>
          </a:r>
          <a:endParaRPr lang="es-CL" sz="1400" b="1" dirty="0"/>
        </a:p>
      </dgm:t>
    </dgm:pt>
    <dgm:pt modelId="{9136286B-7F50-4FA3-9333-C260960D5AF3}" type="parTrans" cxnId="{29140A8E-DB55-4C01-9466-E0DE7B818857}">
      <dgm:prSet/>
      <dgm:spPr/>
      <dgm:t>
        <a:bodyPr/>
        <a:lstStyle/>
        <a:p>
          <a:endParaRPr lang="es-CL"/>
        </a:p>
      </dgm:t>
    </dgm:pt>
    <dgm:pt modelId="{923B6711-00A5-4244-AB72-3D66FD71D19E}" type="sibTrans" cxnId="{29140A8E-DB55-4C01-9466-E0DE7B818857}">
      <dgm:prSet/>
      <dgm:spPr/>
      <dgm:t>
        <a:bodyPr/>
        <a:lstStyle/>
        <a:p>
          <a:endParaRPr lang="es-CL"/>
        </a:p>
      </dgm:t>
    </dgm:pt>
    <dgm:pt modelId="{9CDD9DDF-BB74-4026-8C47-CBBC167A4249}">
      <dgm:prSet/>
      <dgm:spPr/>
      <dgm:t>
        <a:bodyPr/>
        <a:lstStyle/>
        <a:p>
          <a:r>
            <a:rPr lang="es-CL" dirty="0" smtClean="0"/>
            <a:t>Informe Preliminar 2</a:t>
          </a:r>
          <a:endParaRPr lang="es-CL" dirty="0"/>
        </a:p>
      </dgm:t>
    </dgm:pt>
    <dgm:pt modelId="{9951BB07-963D-4EC4-8FE5-5B38779E71BA}" type="parTrans" cxnId="{225AE01C-0C05-4DDD-A918-225300894443}">
      <dgm:prSet/>
      <dgm:spPr/>
      <dgm:t>
        <a:bodyPr/>
        <a:lstStyle/>
        <a:p>
          <a:endParaRPr lang="es-CL"/>
        </a:p>
      </dgm:t>
    </dgm:pt>
    <dgm:pt modelId="{6CA7904D-59A4-479A-AFBD-5F6C9A7329A2}" type="sibTrans" cxnId="{225AE01C-0C05-4DDD-A918-225300894443}">
      <dgm:prSet/>
      <dgm:spPr/>
      <dgm:t>
        <a:bodyPr/>
        <a:lstStyle/>
        <a:p>
          <a:endParaRPr lang="es-CL"/>
        </a:p>
      </dgm:t>
    </dgm:pt>
    <dgm:pt modelId="{9868E0AD-B206-4DA5-B2BF-AFCFB3C9D596}">
      <dgm:prSet custT="1"/>
      <dgm:spPr/>
      <dgm:t>
        <a:bodyPr/>
        <a:lstStyle/>
        <a:p>
          <a:r>
            <a:rPr lang="es-CL" sz="1400" b="1" dirty="0" smtClean="0"/>
            <a:t>Desarrollo de contenidos</a:t>
          </a:r>
          <a:endParaRPr lang="es-CL" sz="1400" b="1" dirty="0"/>
        </a:p>
      </dgm:t>
    </dgm:pt>
    <dgm:pt modelId="{1F47CD64-0088-45CA-97C7-E0749039E167}" type="parTrans" cxnId="{E86BB160-8183-44A0-A5BB-713EF69A8A89}">
      <dgm:prSet/>
      <dgm:spPr/>
      <dgm:t>
        <a:bodyPr/>
        <a:lstStyle/>
        <a:p>
          <a:endParaRPr lang="es-CL"/>
        </a:p>
      </dgm:t>
    </dgm:pt>
    <dgm:pt modelId="{9F668335-1503-49C5-8B6B-9FA37F1B517B}" type="sibTrans" cxnId="{E86BB160-8183-44A0-A5BB-713EF69A8A89}">
      <dgm:prSet/>
      <dgm:spPr/>
      <dgm:t>
        <a:bodyPr/>
        <a:lstStyle/>
        <a:p>
          <a:endParaRPr lang="es-CL"/>
        </a:p>
      </dgm:t>
    </dgm:pt>
    <dgm:pt modelId="{A21963D0-CED4-427D-9F69-239B0EAEE863}">
      <dgm:prSet/>
      <dgm:spPr/>
      <dgm:t>
        <a:bodyPr/>
        <a:lstStyle/>
        <a:p>
          <a:r>
            <a:rPr lang="es-CL" dirty="0" smtClean="0"/>
            <a:t>Informe Final Etapas</a:t>
          </a:r>
          <a:endParaRPr lang="es-CL" dirty="0"/>
        </a:p>
      </dgm:t>
    </dgm:pt>
    <dgm:pt modelId="{49F1843C-AEB5-464A-AD41-A2FAB7AB27D3}" type="parTrans" cxnId="{7C5AE11F-AE9A-4068-B2E2-67DA7F9A3C17}">
      <dgm:prSet/>
      <dgm:spPr/>
      <dgm:t>
        <a:bodyPr/>
        <a:lstStyle/>
        <a:p>
          <a:endParaRPr lang="es-CL"/>
        </a:p>
      </dgm:t>
    </dgm:pt>
    <dgm:pt modelId="{E04C300E-38B6-4063-97BE-97E0784D259B}" type="sibTrans" cxnId="{7C5AE11F-AE9A-4068-B2E2-67DA7F9A3C17}">
      <dgm:prSet/>
      <dgm:spPr/>
      <dgm:t>
        <a:bodyPr/>
        <a:lstStyle/>
        <a:p>
          <a:endParaRPr lang="es-CL"/>
        </a:p>
      </dgm:t>
    </dgm:pt>
    <dgm:pt modelId="{B1608A41-493F-4E16-8C4E-865C29C523E0}">
      <dgm:prSet custT="1"/>
      <dgm:spPr/>
      <dgm:t>
        <a:bodyPr/>
        <a:lstStyle/>
        <a:p>
          <a:r>
            <a:rPr lang="es-CL" sz="1400" b="1" dirty="0" smtClean="0"/>
            <a:t>Desarrollo de contenidos y resultados</a:t>
          </a:r>
          <a:endParaRPr lang="es-CL" sz="1400" b="1" dirty="0"/>
        </a:p>
      </dgm:t>
    </dgm:pt>
    <dgm:pt modelId="{83976814-F6B6-4B75-B406-F317DAD0F4B1}" type="parTrans" cxnId="{077F2754-67F6-4713-BFDA-3630403E4F24}">
      <dgm:prSet/>
      <dgm:spPr/>
      <dgm:t>
        <a:bodyPr/>
        <a:lstStyle/>
        <a:p>
          <a:endParaRPr lang="es-CL"/>
        </a:p>
      </dgm:t>
    </dgm:pt>
    <dgm:pt modelId="{AC9FBBE9-29F8-485C-89B5-EC8FC6706968}" type="sibTrans" cxnId="{077F2754-67F6-4713-BFDA-3630403E4F24}">
      <dgm:prSet/>
      <dgm:spPr/>
      <dgm:t>
        <a:bodyPr/>
        <a:lstStyle/>
        <a:p>
          <a:endParaRPr lang="es-CL"/>
        </a:p>
      </dgm:t>
    </dgm:pt>
    <dgm:pt modelId="{EE0CA11B-6B9E-4D2A-98AF-FCA619E0AA11}">
      <dgm:prSet/>
      <dgm:spPr/>
      <dgm:t>
        <a:bodyPr/>
        <a:lstStyle/>
        <a:p>
          <a:r>
            <a:rPr lang="es-CL" smtClean="0"/>
            <a:t>Entrega de informes</a:t>
          </a:r>
          <a:endParaRPr lang="es-CL" dirty="0"/>
        </a:p>
      </dgm:t>
    </dgm:pt>
    <dgm:pt modelId="{7946BCA9-C85B-4295-B3F9-A1612ACDB8DB}" type="parTrans" cxnId="{E5309E14-F73D-4982-B465-F92C69EFAA20}">
      <dgm:prSet/>
      <dgm:spPr/>
      <dgm:t>
        <a:bodyPr/>
        <a:lstStyle/>
        <a:p>
          <a:endParaRPr lang="es-CL"/>
        </a:p>
      </dgm:t>
    </dgm:pt>
    <dgm:pt modelId="{10226F61-4DAE-4B02-82D3-46682645BD8D}" type="sibTrans" cxnId="{E5309E14-F73D-4982-B465-F92C69EFAA20}">
      <dgm:prSet/>
      <dgm:spPr/>
      <dgm:t>
        <a:bodyPr/>
        <a:lstStyle/>
        <a:p>
          <a:endParaRPr lang="es-CL"/>
        </a:p>
      </dgm:t>
    </dgm:pt>
    <dgm:pt modelId="{2449A4AD-F71F-487B-8DFE-2EB299329408}">
      <dgm:prSet custT="1"/>
      <dgm:spPr/>
      <dgm:t>
        <a:bodyPr/>
        <a:lstStyle/>
        <a:p>
          <a:r>
            <a:rPr lang="es-CL" sz="1400" b="1" dirty="0" smtClean="0"/>
            <a:t>Preliminares: Digital vía mail</a:t>
          </a:r>
          <a:endParaRPr lang="es-CL" sz="1400" b="1" dirty="0"/>
        </a:p>
      </dgm:t>
    </dgm:pt>
    <dgm:pt modelId="{668D6121-95E7-4102-8818-5C9D35071765}" type="parTrans" cxnId="{E15F0EB2-3CF8-4667-876C-B49FCF517682}">
      <dgm:prSet/>
      <dgm:spPr/>
      <dgm:t>
        <a:bodyPr/>
        <a:lstStyle/>
        <a:p>
          <a:endParaRPr lang="es-CL"/>
        </a:p>
      </dgm:t>
    </dgm:pt>
    <dgm:pt modelId="{589ED28C-E1F8-4C13-B7FA-2827A3DB8FA6}" type="sibTrans" cxnId="{E15F0EB2-3CF8-4667-876C-B49FCF517682}">
      <dgm:prSet/>
      <dgm:spPr/>
      <dgm:t>
        <a:bodyPr/>
        <a:lstStyle/>
        <a:p>
          <a:endParaRPr lang="es-CL"/>
        </a:p>
      </dgm:t>
    </dgm:pt>
    <dgm:pt modelId="{5A64751A-B600-46EB-B932-981E0B6D94ED}">
      <dgm:prSet custT="1"/>
      <dgm:spPr/>
      <dgm:t>
        <a:bodyPr/>
        <a:lstStyle/>
        <a:p>
          <a:r>
            <a:rPr lang="es-CL" sz="1400" b="1" dirty="0" smtClean="0"/>
            <a:t>Informe Final Etapas: En físico</a:t>
          </a:r>
          <a:endParaRPr lang="es-CL" sz="1400" b="1" dirty="0"/>
        </a:p>
      </dgm:t>
    </dgm:pt>
    <dgm:pt modelId="{AFD54367-E998-45B3-9755-A3B1ABB12BA3}" type="parTrans" cxnId="{A7E53BD0-4834-4534-B1C2-E95EDE065986}">
      <dgm:prSet/>
      <dgm:spPr/>
      <dgm:t>
        <a:bodyPr/>
        <a:lstStyle/>
        <a:p>
          <a:endParaRPr lang="es-CL"/>
        </a:p>
      </dgm:t>
    </dgm:pt>
    <dgm:pt modelId="{8305A06F-85D8-428F-ABF4-787D0864F488}" type="sibTrans" cxnId="{A7E53BD0-4834-4534-B1C2-E95EDE065986}">
      <dgm:prSet/>
      <dgm:spPr/>
      <dgm:t>
        <a:bodyPr/>
        <a:lstStyle/>
        <a:p>
          <a:endParaRPr lang="es-CL"/>
        </a:p>
      </dgm:t>
    </dgm:pt>
    <dgm:pt modelId="{DCF29798-A7F8-4574-A521-B27FA910BE77}" type="pres">
      <dgm:prSet presAssocID="{5D77C484-A9EE-4852-A632-E1EC46A74900}" presName="rootnode" presStyleCnt="0">
        <dgm:presLayoutVars>
          <dgm:chMax/>
          <dgm:chPref/>
          <dgm:dir/>
          <dgm:animLvl val="lvl"/>
        </dgm:presLayoutVars>
      </dgm:prSet>
      <dgm:spPr/>
      <dgm:t>
        <a:bodyPr/>
        <a:lstStyle/>
        <a:p>
          <a:endParaRPr lang="es-CL"/>
        </a:p>
      </dgm:t>
    </dgm:pt>
    <dgm:pt modelId="{84E8CD16-BF92-4698-AFC0-FB8FBA77FE72}" type="pres">
      <dgm:prSet presAssocID="{88674193-E09B-4E7A-8246-166F36D62F98}" presName="composite" presStyleCnt="0"/>
      <dgm:spPr/>
    </dgm:pt>
    <dgm:pt modelId="{1FC39119-68C6-4A6C-A69A-1F1EEC940EDA}" type="pres">
      <dgm:prSet presAssocID="{88674193-E09B-4E7A-8246-166F36D62F98}" presName="bentUpArrow1" presStyleLbl="alignImgPlace1" presStyleIdx="0" presStyleCnt="3"/>
      <dgm:spPr/>
    </dgm:pt>
    <dgm:pt modelId="{306492ED-7498-42FE-9B3C-3969D73441FF}" type="pres">
      <dgm:prSet presAssocID="{88674193-E09B-4E7A-8246-166F36D62F98}" presName="ParentText" presStyleLbl="node1" presStyleIdx="0" presStyleCnt="4">
        <dgm:presLayoutVars>
          <dgm:chMax val="1"/>
          <dgm:chPref val="1"/>
          <dgm:bulletEnabled val="1"/>
        </dgm:presLayoutVars>
      </dgm:prSet>
      <dgm:spPr/>
      <dgm:t>
        <a:bodyPr/>
        <a:lstStyle/>
        <a:p>
          <a:endParaRPr lang="es-CL"/>
        </a:p>
      </dgm:t>
    </dgm:pt>
    <dgm:pt modelId="{C1B83498-1AB2-4BEE-AD68-F9EB164DB22D}" type="pres">
      <dgm:prSet presAssocID="{88674193-E09B-4E7A-8246-166F36D62F98}" presName="ChildText" presStyleLbl="revTx" presStyleIdx="0" presStyleCnt="4" custScaleX="267392" custLinFactNeighborX="81724" custLinFactNeighborY="-1843">
        <dgm:presLayoutVars>
          <dgm:chMax val="0"/>
          <dgm:chPref val="0"/>
          <dgm:bulletEnabled val="1"/>
        </dgm:presLayoutVars>
      </dgm:prSet>
      <dgm:spPr/>
      <dgm:t>
        <a:bodyPr/>
        <a:lstStyle/>
        <a:p>
          <a:endParaRPr lang="es-CL"/>
        </a:p>
      </dgm:t>
    </dgm:pt>
    <dgm:pt modelId="{AD42599B-866F-4B38-9F9E-CA1026CCF9D0}" type="pres">
      <dgm:prSet presAssocID="{BCC45710-38B4-4972-8744-E0C681CE9976}" presName="sibTrans" presStyleCnt="0"/>
      <dgm:spPr/>
    </dgm:pt>
    <dgm:pt modelId="{4AF31FED-683F-4B3C-B615-A7082E7FB021}" type="pres">
      <dgm:prSet presAssocID="{9CDD9DDF-BB74-4026-8C47-CBBC167A4249}" presName="composite" presStyleCnt="0"/>
      <dgm:spPr/>
    </dgm:pt>
    <dgm:pt modelId="{E5E018A5-20D0-481F-9CF7-B453614528C4}" type="pres">
      <dgm:prSet presAssocID="{9CDD9DDF-BB74-4026-8C47-CBBC167A4249}" presName="bentUpArrow1" presStyleLbl="alignImgPlace1" presStyleIdx="1" presStyleCnt="3"/>
      <dgm:spPr/>
    </dgm:pt>
    <dgm:pt modelId="{74668960-F8C6-4575-B8BE-9C2030B0BC91}" type="pres">
      <dgm:prSet presAssocID="{9CDD9DDF-BB74-4026-8C47-CBBC167A4249}" presName="ParentText" presStyleLbl="node1" presStyleIdx="1" presStyleCnt="4" custLinFactNeighborX="-11363">
        <dgm:presLayoutVars>
          <dgm:chMax val="1"/>
          <dgm:chPref val="1"/>
          <dgm:bulletEnabled val="1"/>
        </dgm:presLayoutVars>
      </dgm:prSet>
      <dgm:spPr/>
      <dgm:t>
        <a:bodyPr/>
        <a:lstStyle/>
        <a:p>
          <a:endParaRPr lang="es-CL"/>
        </a:p>
      </dgm:t>
    </dgm:pt>
    <dgm:pt modelId="{2EE10042-5CF1-48E1-B536-B4642E926EEA}" type="pres">
      <dgm:prSet presAssocID="{9CDD9DDF-BB74-4026-8C47-CBBC167A4249}" presName="ChildText" presStyleLbl="revTx" presStyleIdx="1" presStyleCnt="4" custScaleX="252282" custLinFactNeighborX="75261" custLinFactNeighborY="1825">
        <dgm:presLayoutVars>
          <dgm:chMax val="0"/>
          <dgm:chPref val="0"/>
          <dgm:bulletEnabled val="1"/>
        </dgm:presLayoutVars>
      </dgm:prSet>
      <dgm:spPr/>
      <dgm:t>
        <a:bodyPr/>
        <a:lstStyle/>
        <a:p>
          <a:endParaRPr lang="es-CL"/>
        </a:p>
      </dgm:t>
    </dgm:pt>
    <dgm:pt modelId="{D99919CE-B8C8-4F9A-9A4F-E55FDA552786}" type="pres">
      <dgm:prSet presAssocID="{6CA7904D-59A4-479A-AFBD-5F6C9A7329A2}" presName="sibTrans" presStyleCnt="0"/>
      <dgm:spPr/>
    </dgm:pt>
    <dgm:pt modelId="{EE3BCFA4-9D65-4E45-82D3-7FFF7DCD139F}" type="pres">
      <dgm:prSet presAssocID="{A21963D0-CED4-427D-9F69-239B0EAEE863}" presName="composite" presStyleCnt="0"/>
      <dgm:spPr/>
    </dgm:pt>
    <dgm:pt modelId="{ED213ECA-9C95-4B62-9958-C021054FD6B0}" type="pres">
      <dgm:prSet presAssocID="{A21963D0-CED4-427D-9F69-239B0EAEE863}" presName="bentUpArrow1" presStyleLbl="alignImgPlace1" presStyleIdx="2" presStyleCnt="3"/>
      <dgm:spPr/>
    </dgm:pt>
    <dgm:pt modelId="{C8E98713-658B-46CF-9362-6671EEA9DF55}" type="pres">
      <dgm:prSet presAssocID="{A21963D0-CED4-427D-9F69-239B0EAEE863}" presName="ParentText" presStyleLbl="node1" presStyleIdx="2" presStyleCnt="4" custLinFactNeighborX="-8264">
        <dgm:presLayoutVars>
          <dgm:chMax val="1"/>
          <dgm:chPref val="1"/>
          <dgm:bulletEnabled val="1"/>
        </dgm:presLayoutVars>
      </dgm:prSet>
      <dgm:spPr/>
      <dgm:t>
        <a:bodyPr/>
        <a:lstStyle/>
        <a:p>
          <a:endParaRPr lang="es-CL"/>
        </a:p>
      </dgm:t>
    </dgm:pt>
    <dgm:pt modelId="{D66D6D8A-BF22-4801-BDFC-F5AB023A5C5D}" type="pres">
      <dgm:prSet presAssocID="{A21963D0-CED4-427D-9F69-239B0EAEE863}" presName="ChildText" presStyleLbl="revTx" presStyleIdx="2" presStyleCnt="4" custScaleX="211903" custLinFactNeighborX="51117">
        <dgm:presLayoutVars>
          <dgm:chMax val="0"/>
          <dgm:chPref val="0"/>
          <dgm:bulletEnabled val="1"/>
        </dgm:presLayoutVars>
      </dgm:prSet>
      <dgm:spPr/>
      <dgm:t>
        <a:bodyPr/>
        <a:lstStyle/>
        <a:p>
          <a:endParaRPr lang="es-CL"/>
        </a:p>
      </dgm:t>
    </dgm:pt>
    <dgm:pt modelId="{F83D0BD6-309C-43AA-9548-7CF73BAE9AEC}" type="pres">
      <dgm:prSet presAssocID="{E04C300E-38B6-4063-97BE-97E0784D259B}" presName="sibTrans" presStyleCnt="0"/>
      <dgm:spPr/>
    </dgm:pt>
    <dgm:pt modelId="{95FFF6BC-FFDF-4B62-B2F0-CB0533A9DDB8}" type="pres">
      <dgm:prSet presAssocID="{EE0CA11B-6B9E-4D2A-98AF-FCA619E0AA11}" presName="composite" presStyleCnt="0"/>
      <dgm:spPr/>
    </dgm:pt>
    <dgm:pt modelId="{0A931048-F039-4876-BF16-CA9BFEFD4DF0}" type="pres">
      <dgm:prSet presAssocID="{EE0CA11B-6B9E-4D2A-98AF-FCA619E0AA11}" presName="ParentText" presStyleLbl="node1" presStyleIdx="3" presStyleCnt="4" custLinFactNeighborX="-23755">
        <dgm:presLayoutVars>
          <dgm:chMax val="1"/>
          <dgm:chPref val="1"/>
          <dgm:bulletEnabled val="1"/>
        </dgm:presLayoutVars>
      </dgm:prSet>
      <dgm:spPr/>
      <dgm:t>
        <a:bodyPr/>
        <a:lstStyle/>
        <a:p>
          <a:endParaRPr lang="es-CL"/>
        </a:p>
      </dgm:t>
    </dgm:pt>
    <dgm:pt modelId="{57D343AB-1A17-4561-9CA8-2214A64684A3}" type="pres">
      <dgm:prSet presAssocID="{EE0CA11B-6B9E-4D2A-98AF-FCA619E0AA11}" presName="FinalChildText" presStyleLbl="revTx" presStyleIdx="3" presStyleCnt="4" custScaleX="185429" custLinFactX="38595" custLinFactNeighborX="100000">
        <dgm:presLayoutVars>
          <dgm:chMax val="0"/>
          <dgm:chPref val="0"/>
          <dgm:bulletEnabled val="1"/>
        </dgm:presLayoutVars>
      </dgm:prSet>
      <dgm:spPr/>
      <dgm:t>
        <a:bodyPr/>
        <a:lstStyle/>
        <a:p>
          <a:endParaRPr lang="es-CL"/>
        </a:p>
      </dgm:t>
    </dgm:pt>
  </dgm:ptLst>
  <dgm:cxnLst>
    <dgm:cxn modelId="{2B39307F-474D-4BE6-8E9E-7FC47C115ED2}" srcId="{88674193-E09B-4E7A-8246-166F36D62F98}" destId="{DE6AA330-5835-4DB0-AA38-A5A5B1836D05}" srcOrd="0" destOrd="0" parTransId="{6A87F6E5-A3A6-4249-866F-8FB0305B8B17}" sibTransId="{A3E57B25-CBD1-4683-A25D-D34E5992E1D5}"/>
    <dgm:cxn modelId="{0F5EEDDC-B808-4CC0-BEBF-1ECF4790D1E5}" type="presOf" srcId="{9868E0AD-B206-4DA5-B2BF-AFCFB3C9D596}" destId="{2EE10042-5CF1-48E1-B536-B4642E926EEA}" srcOrd="0" destOrd="0" presId="urn:microsoft.com/office/officeart/2005/8/layout/StepDownProcess"/>
    <dgm:cxn modelId="{29140A8E-DB55-4C01-9466-E0DE7B818857}" srcId="{88674193-E09B-4E7A-8246-166F36D62F98}" destId="{4D7A1CFA-CA71-46D1-AA2A-403DF041ED3A}" srcOrd="1" destOrd="0" parTransId="{9136286B-7F50-4FA3-9333-C260960D5AF3}" sibTransId="{923B6711-00A5-4244-AB72-3D66FD71D19E}"/>
    <dgm:cxn modelId="{01D51CCE-4A5F-415A-ACC5-4994249A82FE}" type="presOf" srcId="{5A64751A-B600-46EB-B932-981E0B6D94ED}" destId="{57D343AB-1A17-4561-9CA8-2214A64684A3}" srcOrd="0" destOrd="1" presId="urn:microsoft.com/office/officeart/2005/8/layout/StepDownProcess"/>
    <dgm:cxn modelId="{27E207F9-12D9-4F11-A1C2-06D55B4E88C4}" srcId="{5D77C484-A9EE-4852-A632-E1EC46A74900}" destId="{88674193-E09B-4E7A-8246-166F36D62F98}" srcOrd="0" destOrd="0" parTransId="{A8BEBBC7-890A-4E27-9F15-82A74775909A}" sibTransId="{BCC45710-38B4-4972-8744-E0C681CE9976}"/>
    <dgm:cxn modelId="{631FA719-CEA6-4C51-8810-E62574715879}" type="presOf" srcId="{4D7A1CFA-CA71-46D1-AA2A-403DF041ED3A}" destId="{C1B83498-1AB2-4BEE-AD68-F9EB164DB22D}" srcOrd="0" destOrd="1" presId="urn:microsoft.com/office/officeart/2005/8/layout/StepDownProcess"/>
    <dgm:cxn modelId="{225AE01C-0C05-4DDD-A918-225300894443}" srcId="{5D77C484-A9EE-4852-A632-E1EC46A74900}" destId="{9CDD9DDF-BB74-4026-8C47-CBBC167A4249}" srcOrd="1" destOrd="0" parTransId="{9951BB07-963D-4EC4-8FE5-5B38779E71BA}" sibTransId="{6CA7904D-59A4-479A-AFBD-5F6C9A7329A2}"/>
    <dgm:cxn modelId="{A7E53BD0-4834-4534-B1C2-E95EDE065986}" srcId="{EE0CA11B-6B9E-4D2A-98AF-FCA619E0AA11}" destId="{5A64751A-B600-46EB-B932-981E0B6D94ED}" srcOrd="1" destOrd="0" parTransId="{AFD54367-E998-45B3-9755-A3B1ABB12BA3}" sibTransId="{8305A06F-85D8-428F-ABF4-787D0864F488}"/>
    <dgm:cxn modelId="{7AC6559C-5701-48F5-9074-CE555460A73D}" type="presOf" srcId="{A21963D0-CED4-427D-9F69-239B0EAEE863}" destId="{C8E98713-658B-46CF-9362-6671EEA9DF55}" srcOrd="0" destOrd="0" presId="urn:microsoft.com/office/officeart/2005/8/layout/StepDownProcess"/>
    <dgm:cxn modelId="{65200B77-9B8A-4B31-BC64-1E44E2FA7729}" type="presOf" srcId="{2449A4AD-F71F-487B-8DFE-2EB299329408}" destId="{57D343AB-1A17-4561-9CA8-2214A64684A3}" srcOrd="0" destOrd="0" presId="urn:microsoft.com/office/officeart/2005/8/layout/StepDownProcess"/>
    <dgm:cxn modelId="{CD0E316E-5500-46CB-B175-44DD96FC2715}" type="presOf" srcId="{5D77C484-A9EE-4852-A632-E1EC46A74900}" destId="{DCF29798-A7F8-4574-A521-B27FA910BE77}" srcOrd="0" destOrd="0" presId="urn:microsoft.com/office/officeart/2005/8/layout/StepDownProcess"/>
    <dgm:cxn modelId="{E15F0EB2-3CF8-4667-876C-B49FCF517682}" srcId="{EE0CA11B-6B9E-4D2A-98AF-FCA619E0AA11}" destId="{2449A4AD-F71F-487B-8DFE-2EB299329408}" srcOrd="0" destOrd="0" parTransId="{668D6121-95E7-4102-8818-5C9D35071765}" sibTransId="{589ED28C-E1F8-4C13-B7FA-2827A3DB8FA6}"/>
    <dgm:cxn modelId="{2D04933B-B531-4F63-8B03-FF27114FEBC8}" type="presOf" srcId="{DE6AA330-5835-4DB0-AA38-A5A5B1836D05}" destId="{C1B83498-1AB2-4BEE-AD68-F9EB164DB22D}" srcOrd="0" destOrd="0" presId="urn:microsoft.com/office/officeart/2005/8/layout/StepDownProcess"/>
    <dgm:cxn modelId="{7C5AE11F-AE9A-4068-B2E2-67DA7F9A3C17}" srcId="{5D77C484-A9EE-4852-A632-E1EC46A74900}" destId="{A21963D0-CED4-427D-9F69-239B0EAEE863}" srcOrd="2" destOrd="0" parTransId="{49F1843C-AEB5-464A-AD41-A2FAB7AB27D3}" sibTransId="{E04C300E-38B6-4063-97BE-97E0784D259B}"/>
    <dgm:cxn modelId="{B0DD0D11-EB73-44E3-A277-896DE6B219B4}" type="presOf" srcId="{EE0CA11B-6B9E-4D2A-98AF-FCA619E0AA11}" destId="{0A931048-F039-4876-BF16-CA9BFEFD4DF0}" srcOrd="0" destOrd="0" presId="urn:microsoft.com/office/officeart/2005/8/layout/StepDownProcess"/>
    <dgm:cxn modelId="{077F2754-67F6-4713-BFDA-3630403E4F24}" srcId="{A21963D0-CED4-427D-9F69-239B0EAEE863}" destId="{B1608A41-493F-4E16-8C4E-865C29C523E0}" srcOrd="0" destOrd="0" parTransId="{83976814-F6B6-4B75-B406-F317DAD0F4B1}" sibTransId="{AC9FBBE9-29F8-485C-89B5-EC8FC6706968}"/>
    <dgm:cxn modelId="{DC403C6A-983F-4C64-9EF5-B9E753086F79}" type="presOf" srcId="{B1608A41-493F-4E16-8C4E-865C29C523E0}" destId="{D66D6D8A-BF22-4801-BDFC-F5AB023A5C5D}" srcOrd="0" destOrd="0" presId="urn:microsoft.com/office/officeart/2005/8/layout/StepDownProcess"/>
    <dgm:cxn modelId="{AE9A7B96-EEF6-4B42-A865-8940AA10039A}" type="presOf" srcId="{9CDD9DDF-BB74-4026-8C47-CBBC167A4249}" destId="{74668960-F8C6-4575-B8BE-9C2030B0BC91}" srcOrd="0" destOrd="0" presId="urn:microsoft.com/office/officeart/2005/8/layout/StepDownProcess"/>
    <dgm:cxn modelId="{E86BB160-8183-44A0-A5BB-713EF69A8A89}" srcId="{9CDD9DDF-BB74-4026-8C47-CBBC167A4249}" destId="{9868E0AD-B206-4DA5-B2BF-AFCFB3C9D596}" srcOrd="0" destOrd="0" parTransId="{1F47CD64-0088-45CA-97C7-E0749039E167}" sibTransId="{9F668335-1503-49C5-8B6B-9FA37F1B517B}"/>
    <dgm:cxn modelId="{E5309E14-F73D-4982-B465-F92C69EFAA20}" srcId="{5D77C484-A9EE-4852-A632-E1EC46A74900}" destId="{EE0CA11B-6B9E-4D2A-98AF-FCA619E0AA11}" srcOrd="3" destOrd="0" parTransId="{7946BCA9-C85B-4295-B3F9-A1612ACDB8DB}" sibTransId="{10226F61-4DAE-4B02-82D3-46682645BD8D}"/>
    <dgm:cxn modelId="{C7A709D2-10CA-4196-B13C-9749BF107226}" type="presOf" srcId="{88674193-E09B-4E7A-8246-166F36D62F98}" destId="{306492ED-7498-42FE-9B3C-3969D73441FF}" srcOrd="0" destOrd="0" presId="urn:microsoft.com/office/officeart/2005/8/layout/StepDownProcess"/>
    <dgm:cxn modelId="{896B24C3-99C3-41B6-8C11-CFD22251F026}" type="presParOf" srcId="{DCF29798-A7F8-4574-A521-B27FA910BE77}" destId="{84E8CD16-BF92-4698-AFC0-FB8FBA77FE72}" srcOrd="0" destOrd="0" presId="urn:microsoft.com/office/officeart/2005/8/layout/StepDownProcess"/>
    <dgm:cxn modelId="{30244E4F-FC2F-4299-8650-1B7FB9F06A11}" type="presParOf" srcId="{84E8CD16-BF92-4698-AFC0-FB8FBA77FE72}" destId="{1FC39119-68C6-4A6C-A69A-1F1EEC940EDA}" srcOrd="0" destOrd="0" presId="urn:microsoft.com/office/officeart/2005/8/layout/StepDownProcess"/>
    <dgm:cxn modelId="{3393FF1C-47BD-4A16-AB32-AF54E28C38D1}" type="presParOf" srcId="{84E8CD16-BF92-4698-AFC0-FB8FBA77FE72}" destId="{306492ED-7498-42FE-9B3C-3969D73441FF}" srcOrd="1" destOrd="0" presId="urn:microsoft.com/office/officeart/2005/8/layout/StepDownProcess"/>
    <dgm:cxn modelId="{BD91E6D3-94C6-4089-B36A-68B018962264}" type="presParOf" srcId="{84E8CD16-BF92-4698-AFC0-FB8FBA77FE72}" destId="{C1B83498-1AB2-4BEE-AD68-F9EB164DB22D}" srcOrd="2" destOrd="0" presId="urn:microsoft.com/office/officeart/2005/8/layout/StepDownProcess"/>
    <dgm:cxn modelId="{017C0FAD-F783-44DB-AB70-AB8C6DDDCBEF}" type="presParOf" srcId="{DCF29798-A7F8-4574-A521-B27FA910BE77}" destId="{AD42599B-866F-4B38-9F9E-CA1026CCF9D0}" srcOrd="1" destOrd="0" presId="urn:microsoft.com/office/officeart/2005/8/layout/StepDownProcess"/>
    <dgm:cxn modelId="{D8844959-4094-484A-96CD-5DBEA7C8B5FE}" type="presParOf" srcId="{DCF29798-A7F8-4574-A521-B27FA910BE77}" destId="{4AF31FED-683F-4B3C-B615-A7082E7FB021}" srcOrd="2" destOrd="0" presId="urn:microsoft.com/office/officeart/2005/8/layout/StepDownProcess"/>
    <dgm:cxn modelId="{DFB59102-4139-4D97-A028-0F8C6595A71D}" type="presParOf" srcId="{4AF31FED-683F-4B3C-B615-A7082E7FB021}" destId="{E5E018A5-20D0-481F-9CF7-B453614528C4}" srcOrd="0" destOrd="0" presId="urn:microsoft.com/office/officeart/2005/8/layout/StepDownProcess"/>
    <dgm:cxn modelId="{4956ABA5-F920-4201-A9D8-0E071D853B15}" type="presParOf" srcId="{4AF31FED-683F-4B3C-B615-A7082E7FB021}" destId="{74668960-F8C6-4575-B8BE-9C2030B0BC91}" srcOrd="1" destOrd="0" presId="urn:microsoft.com/office/officeart/2005/8/layout/StepDownProcess"/>
    <dgm:cxn modelId="{82950E59-E260-44E9-A4AF-1E31D67F3350}" type="presParOf" srcId="{4AF31FED-683F-4B3C-B615-A7082E7FB021}" destId="{2EE10042-5CF1-48E1-B536-B4642E926EEA}" srcOrd="2" destOrd="0" presId="urn:microsoft.com/office/officeart/2005/8/layout/StepDownProcess"/>
    <dgm:cxn modelId="{AD2B2A22-7B24-47D7-98EB-E806A0CBCE52}" type="presParOf" srcId="{DCF29798-A7F8-4574-A521-B27FA910BE77}" destId="{D99919CE-B8C8-4F9A-9A4F-E55FDA552786}" srcOrd="3" destOrd="0" presId="urn:microsoft.com/office/officeart/2005/8/layout/StepDownProcess"/>
    <dgm:cxn modelId="{2DBF5739-2738-4BA8-8614-A5CCFF11ACC9}" type="presParOf" srcId="{DCF29798-A7F8-4574-A521-B27FA910BE77}" destId="{EE3BCFA4-9D65-4E45-82D3-7FFF7DCD139F}" srcOrd="4" destOrd="0" presId="urn:microsoft.com/office/officeart/2005/8/layout/StepDownProcess"/>
    <dgm:cxn modelId="{36DBCC6E-D834-4678-9D6C-35E827E1B4CB}" type="presParOf" srcId="{EE3BCFA4-9D65-4E45-82D3-7FFF7DCD139F}" destId="{ED213ECA-9C95-4B62-9958-C021054FD6B0}" srcOrd="0" destOrd="0" presId="urn:microsoft.com/office/officeart/2005/8/layout/StepDownProcess"/>
    <dgm:cxn modelId="{352DDBCF-0FF7-4170-A9B3-D87DE1653035}" type="presParOf" srcId="{EE3BCFA4-9D65-4E45-82D3-7FFF7DCD139F}" destId="{C8E98713-658B-46CF-9362-6671EEA9DF55}" srcOrd="1" destOrd="0" presId="urn:microsoft.com/office/officeart/2005/8/layout/StepDownProcess"/>
    <dgm:cxn modelId="{0D5DC29B-AB86-4D5F-9EB4-4C5CCA4181D7}" type="presParOf" srcId="{EE3BCFA4-9D65-4E45-82D3-7FFF7DCD139F}" destId="{D66D6D8A-BF22-4801-BDFC-F5AB023A5C5D}" srcOrd="2" destOrd="0" presId="urn:microsoft.com/office/officeart/2005/8/layout/StepDownProcess"/>
    <dgm:cxn modelId="{33B0D09F-1ECD-468E-87FF-5E6476CB538C}" type="presParOf" srcId="{DCF29798-A7F8-4574-A521-B27FA910BE77}" destId="{F83D0BD6-309C-43AA-9548-7CF73BAE9AEC}" srcOrd="5" destOrd="0" presId="urn:microsoft.com/office/officeart/2005/8/layout/StepDownProcess"/>
    <dgm:cxn modelId="{59F3983D-72D2-4D44-9994-653C8BF90C8C}" type="presParOf" srcId="{DCF29798-A7F8-4574-A521-B27FA910BE77}" destId="{95FFF6BC-FFDF-4B62-B2F0-CB0533A9DDB8}" srcOrd="6" destOrd="0" presId="urn:microsoft.com/office/officeart/2005/8/layout/StepDownProcess"/>
    <dgm:cxn modelId="{504266BB-2DF9-41DC-A934-6554C8B29753}" type="presParOf" srcId="{95FFF6BC-FFDF-4B62-B2F0-CB0533A9DDB8}" destId="{0A931048-F039-4876-BF16-CA9BFEFD4DF0}" srcOrd="0" destOrd="0" presId="urn:microsoft.com/office/officeart/2005/8/layout/StepDownProcess"/>
    <dgm:cxn modelId="{0EDDC9DD-91C5-47AE-BF0E-79B8A1D94AF4}" type="presParOf" srcId="{95FFF6BC-FFDF-4B62-B2F0-CB0533A9DDB8}" destId="{57D343AB-1A17-4561-9CA8-2214A64684A3}"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3FA2BE-9D3D-4C78-A905-862F240BB361}">
      <dsp:nvSpPr>
        <dsp:cNvPr id="0" name=""/>
        <dsp:cNvSpPr/>
      </dsp:nvSpPr>
      <dsp:spPr>
        <a:xfrm>
          <a:off x="3262" y="162150"/>
          <a:ext cx="1961758" cy="406997"/>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lvl="0" algn="l" defTabSz="488950">
            <a:lnSpc>
              <a:spcPct val="90000"/>
            </a:lnSpc>
            <a:spcBef>
              <a:spcPct val="0"/>
            </a:spcBef>
            <a:spcAft>
              <a:spcPct val="35000"/>
            </a:spcAft>
          </a:pPr>
          <a:r>
            <a:rPr lang="es-CL" sz="1100" b="1" kern="1200" dirty="0" smtClean="0"/>
            <a:t>a) Análisis mercados demanda</a:t>
          </a:r>
          <a:endParaRPr lang="es-CL" sz="1100" b="1" kern="1200" dirty="0"/>
        </a:p>
      </dsp:txBody>
      <dsp:txXfrm>
        <a:off x="3262" y="162150"/>
        <a:ext cx="1961758" cy="406997"/>
      </dsp:txXfrm>
    </dsp:sp>
    <dsp:sp modelId="{65F7239E-D96B-4DB9-9621-2B21A6D155AF}">
      <dsp:nvSpPr>
        <dsp:cNvPr id="0" name=""/>
        <dsp:cNvSpPr/>
      </dsp:nvSpPr>
      <dsp:spPr>
        <a:xfrm>
          <a:off x="3262" y="569147"/>
          <a:ext cx="1961758" cy="4249260"/>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006" tIns="48006" rIns="64008" bIns="72009" numCol="1" spcCol="1270" anchor="t" anchorCtr="0">
          <a:noAutofit/>
        </a:bodyPr>
        <a:lstStyle/>
        <a:p>
          <a:pPr marL="1588" lvl="1" indent="0" algn="l" defTabSz="400050">
            <a:lnSpc>
              <a:spcPct val="90000"/>
            </a:lnSpc>
            <a:spcBef>
              <a:spcPct val="0"/>
            </a:spcBef>
            <a:spcAft>
              <a:spcPct val="15000"/>
            </a:spcAft>
            <a:buChar char="••"/>
          </a:pPr>
          <a:r>
            <a:rPr lang="es-CL" sz="900" kern="1200" dirty="0" smtClean="0"/>
            <a:t>  Caracterización y estimación de la demanda de carnes de bovino y ovina tradicional y diferenciada equivalentes o potenciales a producir en la región. </a:t>
          </a:r>
          <a:endParaRPr lang="es-CL" sz="900" kern="1200" dirty="0"/>
        </a:p>
        <a:p>
          <a:pPr marL="0" lvl="1" indent="0" algn="l" defTabSz="400050">
            <a:lnSpc>
              <a:spcPct val="90000"/>
            </a:lnSpc>
            <a:spcBef>
              <a:spcPct val="0"/>
            </a:spcBef>
            <a:spcAft>
              <a:spcPct val="15000"/>
            </a:spcAft>
            <a:buChar char="••"/>
          </a:pPr>
          <a:r>
            <a:rPr lang="es-CL" sz="900" kern="1200" dirty="0" smtClean="0"/>
            <a:t>  Análisis mínimo:</a:t>
          </a:r>
          <a:endParaRPr lang="es-CL" sz="900" kern="1200" dirty="0"/>
        </a:p>
        <a:p>
          <a:pPr marL="266700" lvl="2" indent="-180975" algn="l" defTabSz="400050">
            <a:lnSpc>
              <a:spcPct val="90000"/>
            </a:lnSpc>
            <a:spcBef>
              <a:spcPct val="0"/>
            </a:spcBef>
            <a:spcAft>
              <a:spcPct val="15000"/>
            </a:spcAft>
            <a:buChar char="••"/>
          </a:pPr>
          <a:r>
            <a:rPr lang="es-ES" sz="900" kern="1200" dirty="0" smtClean="0"/>
            <a:t>Detalle de exigencias de producción primaria y procesamiento.</a:t>
          </a:r>
          <a:endParaRPr lang="es-CL" sz="900" kern="1200" dirty="0"/>
        </a:p>
        <a:p>
          <a:pPr marL="266700" lvl="2" indent="-180975" algn="l" defTabSz="400050">
            <a:lnSpc>
              <a:spcPct val="90000"/>
            </a:lnSpc>
            <a:spcBef>
              <a:spcPct val="0"/>
            </a:spcBef>
            <a:spcAft>
              <a:spcPct val="15000"/>
            </a:spcAft>
            <a:buChar char="••"/>
          </a:pPr>
          <a:r>
            <a:rPr lang="es-ES" sz="900" kern="1200" dirty="0" smtClean="0"/>
            <a:t>Precio por cortes y valor agregado</a:t>
          </a:r>
          <a:endParaRPr lang="es-CL" sz="900" kern="1200" dirty="0"/>
        </a:p>
        <a:p>
          <a:pPr marL="266700" lvl="2" indent="-180975" algn="l" defTabSz="400050">
            <a:lnSpc>
              <a:spcPct val="90000"/>
            </a:lnSpc>
            <a:spcBef>
              <a:spcPct val="0"/>
            </a:spcBef>
            <a:spcAft>
              <a:spcPct val="15000"/>
            </a:spcAft>
            <a:buChar char="••"/>
          </a:pPr>
          <a:r>
            <a:rPr lang="es-ES" sz="900" kern="1200" dirty="0" smtClean="0"/>
            <a:t>Volúmenes actuales y futuros de consumo</a:t>
          </a:r>
          <a:endParaRPr lang="es-CL" sz="900" kern="1200" dirty="0"/>
        </a:p>
        <a:p>
          <a:pPr marL="266700" lvl="2" indent="-180975" algn="l" defTabSz="400050">
            <a:lnSpc>
              <a:spcPct val="90000"/>
            </a:lnSpc>
            <a:spcBef>
              <a:spcPct val="0"/>
            </a:spcBef>
            <a:spcAft>
              <a:spcPct val="15000"/>
            </a:spcAft>
            <a:buChar char="••"/>
          </a:pPr>
          <a:r>
            <a:rPr lang="es-ES" sz="900" kern="1200" dirty="0" smtClean="0"/>
            <a:t>Mayores proveedores</a:t>
          </a:r>
          <a:endParaRPr lang="es-CL" sz="900" kern="1200" dirty="0"/>
        </a:p>
        <a:p>
          <a:pPr marL="266700" lvl="2" indent="-180975" algn="l" defTabSz="400050">
            <a:lnSpc>
              <a:spcPct val="90000"/>
            </a:lnSpc>
            <a:spcBef>
              <a:spcPct val="0"/>
            </a:spcBef>
            <a:spcAft>
              <a:spcPct val="15000"/>
            </a:spcAft>
            <a:buChar char="••"/>
          </a:pPr>
          <a:r>
            <a:rPr lang="es-ES" sz="900" kern="1200" dirty="0" smtClean="0"/>
            <a:t>Tipo y detalle de tratados comerciales</a:t>
          </a:r>
          <a:endParaRPr lang="es-CL" sz="900" kern="1200" dirty="0"/>
        </a:p>
        <a:p>
          <a:pPr marL="266700" lvl="2" indent="-180975" algn="l" defTabSz="400050">
            <a:lnSpc>
              <a:spcPct val="90000"/>
            </a:lnSpc>
            <a:spcBef>
              <a:spcPct val="0"/>
            </a:spcBef>
            <a:spcAft>
              <a:spcPct val="15000"/>
            </a:spcAft>
            <a:buChar char="••"/>
          </a:pPr>
          <a:r>
            <a:rPr lang="es-ES" sz="900" kern="1200" dirty="0" smtClean="0"/>
            <a:t>Características de los consumidores</a:t>
          </a:r>
          <a:endParaRPr lang="es-CL" sz="900" kern="1200" dirty="0"/>
        </a:p>
        <a:p>
          <a:pPr marL="266700" lvl="2" indent="-180975" algn="l" defTabSz="400050">
            <a:lnSpc>
              <a:spcPct val="90000"/>
            </a:lnSpc>
            <a:spcBef>
              <a:spcPct val="0"/>
            </a:spcBef>
            <a:spcAft>
              <a:spcPct val="15000"/>
            </a:spcAft>
            <a:buChar char="••"/>
          </a:pPr>
          <a:r>
            <a:rPr lang="es-ES" sz="900" kern="1200" dirty="0" smtClean="0"/>
            <a:t>Exigencias zoosanitarias y de inocuidad, barreras arancelarias, paraarancelarias, cuotas, sistemas de calidad.</a:t>
          </a:r>
          <a:endParaRPr lang="es-CL" sz="900" kern="1200" dirty="0"/>
        </a:p>
        <a:p>
          <a:pPr marL="1588" lvl="1" indent="0" algn="l" defTabSz="400050">
            <a:lnSpc>
              <a:spcPct val="90000"/>
            </a:lnSpc>
            <a:spcBef>
              <a:spcPct val="0"/>
            </a:spcBef>
            <a:spcAft>
              <a:spcPct val="15000"/>
            </a:spcAft>
            <a:buChar char="••"/>
          </a:pPr>
          <a:r>
            <a:rPr lang="es-CL" sz="900" kern="1200" dirty="0" smtClean="0"/>
            <a:t>  Análisis para cada mercado analizado y con información actualizada  (2014) </a:t>
          </a:r>
          <a:endParaRPr lang="es-CL" sz="900" kern="1200" dirty="0"/>
        </a:p>
        <a:p>
          <a:pPr marL="0" lvl="1" indent="0" algn="l" defTabSz="400050">
            <a:lnSpc>
              <a:spcPct val="90000"/>
            </a:lnSpc>
            <a:spcBef>
              <a:spcPct val="0"/>
            </a:spcBef>
            <a:spcAft>
              <a:spcPct val="15000"/>
            </a:spcAft>
            <a:buChar char="••"/>
          </a:pPr>
          <a:r>
            <a:rPr lang="es-CL" sz="900" kern="1200" dirty="0" smtClean="0"/>
            <a:t>  Análisis de las tendencias de los distintos mercados analizados que permita proyectar a mediano/largo plazo la demanda del mercado.</a:t>
          </a:r>
          <a:endParaRPr lang="es-CL" sz="900" kern="1200" dirty="0"/>
        </a:p>
        <a:p>
          <a:pPr marL="1588" lvl="1" indent="0" algn="l" defTabSz="400050">
            <a:lnSpc>
              <a:spcPct val="90000"/>
            </a:lnSpc>
            <a:spcBef>
              <a:spcPct val="0"/>
            </a:spcBef>
            <a:spcAft>
              <a:spcPct val="15000"/>
            </a:spcAft>
            <a:buChar char="••"/>
          </a:pPr>
          <a:r>
            <a:rPr lang="es-CL" sz="900" kern="1200" dirty="0" smtClean="0"/>
            <a:t>  Estos análisis deben enfocarse a las potencialidades de producción que presenta la Agricultura Familiar Campesina (AFC).</a:t>
          </a:r>
          <a:endParaRPr lang="es-CL" sz="900" kern="1200" dirty="0"/>
        </a:p>
      </dsp:txBody>
      <dsp:txXfrm>
        <a:off x="3262" y="569147"/>
        <a:ext cx="1961758" cy="4249260"/>
      </dsp:txXfrm>
    </dsp:sp>
    <dsp:sp modelId="{8C465CDD-0756-403C-A991-18D5C9ACDADA}">
      <dsp:nvSpPr>
        <dsp:cNvPr id="0" name=""/>
        <dsp:cNvSpPr/>
      </dsp:nvSpPr>
      <dsp:spPr>
        <a:xfrm>
          <a:off x="2239667" y="162150"/>
          <a:ext cx="1961758" cy="406997"/>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lvl="0" algn="l" defTabSz="488950">
            <a:lnSpc>
              <a:spcPct val="90000"/>
            </a:lnSpc>
            <a:spcBef>
              <a:spcPct val="0"/>
            </a:spcBef>
            <a:spcAft>
              <a:spcPct val="35000"/>
            </a:spcAft>
          </a:pPr>
          <a:r>
            <a:rPr lang="es-CL" sz="1100" b="1" kern="1200" dirty="0" smtClean="0"/>
            <a:t>b</a:t>
          </a:r>
          <a:r>
            <a:rPr lang="es-CL" sz="1100" kern="1200" dirty="0" smtClean="0"/>
            <a:t>) </a:t>
          </a:r>
          <a:r>
            <a:rPr lang="es-CL" sz="1100" b="1" kern="1200" dirty="0" smtClean="0"/>
            <a:t>Análisis mercados oferta</a:t>
          </a:r>
          <a:endParaRPr lang="es-CL" sz="1100" b="1" kern="1200" dirty="0"/>
        </a:p>
      </dsp:txBody>
      <dsp:txXfrm>
        <a:off x="2239667" y="162150"/>
        <a:ext cx="1961758" cy="406997"/>
      </dsp:txXfrm>
    </dsp:sp>
    <dsp:sp modelId="{8E137519-1595-441D-AABA-C50A902088F6}">
      <dsp:nvSpPr>
        <dsp:cNvPr id="0" name=""/>
        <dsp:cNvSpPr/>
      </dsp:nvSpPr>
      <dsp:spPr>
        <a:xfrm>
          <a:off x="2239667" y="569147"/>
          <a:ext cx="1961758" cy="424926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006" tIns="48006" rIns="64008" bIns="72009" numCol="1" spcCol="1270" anchor="t" anchorCtr="0">
          <a:noAutofit/>
        </a:bodyPr>
        <a:lstStyle/>
        <a:p>
          <a:pPr marL="57150" lvl="1" indent="-57150" algn="l" defTabSz="400050">
            <a:lnSpc>
              <a:spcPct val="90000"/>
            </a:lnSpc>
            <a:spcBef>
              <a:spcPct val="0"/>
            </a:spcBef>
            <a:spcAft>
              <a:spcPct val="15000"/>
            </a:spcAft>
            <a:buChar char="••"/>
          </a:pPr>
          <a:r>
            <a:rPr lang="es-CL" sz="900" kern="1200" dirty="0" smtClean="0"/>
            <a:t>  Análisis y caracterización de los actuales y potenciales competidores nacionales e internacionales, de carne tradicional y diferenciada que pueda ocupar nichos de mercado específicos tanto para el mercado de carnes bovinas como ovinas, con características similares de productos cárnicos sustitutos y/o competidores producidos en la región. </a:t>
          </a:r>
          <a:endParaRPr lang="es-CL" sz="900" kern="1200" dirty="0"/>
        </a:p>
        <a:p>
          <a:pPr marL="57150" lvl="1" indent="-57150" algn="l" defTabSz="400050">
            <a:lnSpc>
              <a:spcPct val="90000"/>
            </a:lnSpc>
            <a:spcBef>
              <a:spcPct val="0"/>
            </a:spcBef>
            <a:spcAft>
              <a:spcPct val="15000"/>
            </a:spcAft>
            <a:buChar char="••"/>
          </a:pPr>
          <a:endParaRPr lang="es-CL" sz="900" kern="1200" dirty="0"/>
        </a:p>
        <a:p>
          <a:pPr marL="57150" lvl="1" indent="-57150" algn="l" defTabSz="400050">
            <a:lnSpc>
              <a:spcPct val="90000"/>
            </a:lnSpc>
            <a:spcBef>
              <a:spcPct val="0"/>
            </a:spcBef>
            <a:spcAft>
              <a:spcPct val="15000"/>
            </a:spcAft>
            <a:buChar char="••"/>
          </a:pPr>
          <a:r>
            <a:rPr lang="es-CL" sz="900" kern="1200" dirty="0" smtClean="0"/>
            <a:t>  Evolución histórica y proyección de su producción.</a:t>
          </a:r>
          <a:endParaRPr lang="es-CL" sz="900" kern="1200" dirty="0"/>
        </a:p>
        <a:p>
          <a:pPr marL="57150" lvl="1" indent="-57150" algn="l" defTabSz="400050">
            <a:lnSpc>
              <a:spcPct val="90000"/>
            </a:lnSpc>
            <a:spcBef>
              <a:spcPct val="0"/>
            </a:spcBef>
            <a:spcAft>
              <a:spcPct val="15000"/>
            </a:spcAft>
            <a:buChar char="••"/>
          </a:pPr>
          <a:endParaRPr lang="es-CL" sz="900" kern="1200" dirty="0"/>
        </a:p>
        <a:p>
          <a:pPr marL="57150" lvl="1" indent="-57150" algn="l" defTabSz="400050">
            <a:lnSpc>
              <a:spcPct val="90000"/>
            </a:lnSpc>
            <a:spcBef>
              <a:spcPct val="0"/>
            </a:spcBef>
            <a:spcAft>
              <a:spcPct val="15000"/>
            </a:spcAft>
            <a:buChar char="••"/>
          </a:pPr>
          <a:r>
            <a:rPr lang="es-CL" sz="900" kern="1200" dirty="0" smtClean="0"/>
            <a:t>  Conocer productos, niveles de producción, ventajas comparativas y competitivas, proyecciones de crecimiento, precio, etc. </a:t>
          </a:r>
          <a:endParaRPr lang="es-CL" sz="900" kern="1200" dirty="0"/>
        </a:p>
        <a:p>
          <a:pPr marL="57150" lvl="1" indent="-57150" algn="l" defTabSz="400050">
            <a:lnSpc>
              <a:spcPct val="90000"/>
            </a:lnSpc>
            <a:spcBef>
              <a:spcPct val="0"/>
            </a:spcBef>
            <a:spcAft>
              <a:spcPct val="15000"/>
            </a:spcAft>
            <a:buChar char="••"/>
          </a:pPr>
          <a:endParaRPr lang="es-CL" sz="900" kern="1200" dirty="0"/>
        </a:p>
        <a:p>
          <a:pPr marL="57150" lvl="1" indent="-57150" algn="l" defTabSz="400050">
            <a:lnSpc>
              <a:spcPct val="90000"/>
            </a:lnSpc>
            <a:spcBef>
              <a:spcPct val="0"/>
            </a:spcBef>
            <a:spcAft>
              <a:spcPct val="15000"/>
            </a:spcAft>
            <a:buChar char="••"/>
          </a:pPr>
          <a:r>
            <a:rPr lang="es-CL" sz="900" kern="1200" dirty="0" smtClean="0"/>
            <a:t>  Conocer fortalezas y debilidades de los competidores.</a:t>
          </a:r>
          <a:endParaRPr lang="es-CL" sz="900" kern="1200" dirty="0"/>
        </a:p>
      </dsp:txBody>
      <dsp:txXfrm>
        <a:off x="2239667" y="569147"/>
        <a:ext cx="1961758" cy="4249260"/>
      </dsp:txXfrm>
    </dsp:sp>
    <dsp:sp modelId="{F9025BD3-3B31-40C5-8FA6-7CE5B1959AE6}">
      <dsp:nvSpPr>
        <dsp:cNvPr id="0" name=""/>
        <dsp:cNvSpPr/>
      </dsp:nvSpPr>
      <dsp:spPr>
        <a:xfrm>
          <a:off x="4476071" y="162150"/>
          <a:ext cx="1961758" cy="406997"/>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lvl="0" algn="l" defTabSz="488950">
            <a:lnSpc>
              <a:spcPct val="90000"/>
            </a:lnSpc>
            <a:spcBef>
              <a:spcPct val="0"/>
            </a:spcBef>
            <a:spcAft>
              <a:spcPct val="35000"/>
            </a:spcAft>
          </a:pPr>
          <a:r>
            <a:rPr lang="es-CL" sz="1100" b="1" kern="1200" dirty="0" smtClean="0"/>
            <a:t>c) Benchmarking de experiencias internacionales</a:t>
          </a:r>
          <a:endParaRPr lang="es-CL" sz="1100" b="1" kern="1200" dirty="0"/>
        </a:p>
      </dsp:txBody>
      <dsp:txXfrm>
        <a:off x="4476071" y="162150"/>
        <a:ext cx="1961758" cy="406997"/>
      </dsp:txXfrm>
    </dsp:sp>
    <dsp:sp modelId="{B32A4856-AF92-405D-A457-75B9B5EEFA6B}">
      <dsp:nvSpPr>
        <dsp:cNvPr id="0" name=""/>
        <dsp:cNvSpPr/>
      </dsp:nvSpPr>
      <dsp:spPr>
        <a:xfrm>
          <a:off x="4476071" y="569147"/>
          <a:ext cx="1961758" cy="424926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006" tIns="48006" rIns="64008" bIns="72009" numCol="1" spcCol="1270" anchor="t" anchorCtr="0">
          <a:noAutofit/>
        </a:bodyPr>
        <a:lstStyle/>
        <a:p>
          <a:pPr marL="93663" lvl="1" indent="-93663" algn="l" defTabSz="400050">
            <a:lnSpc>
              <a:spcPct val="90000"/>
            </a:lnSpc>
            <a:spcBef>
              <a:spcPct val="0"/>
            </a:spcBef>
            <a:spcAft>
              <a:spcPct val="15000"/>
            </a:spcAft>
            <a:buChar char="••"/>
          </a:pPr>
          <a:r>
            <a:rPr lang="es-ES" sz="900" kern="1200" dirty="0" smtClean="0"/>
            <a:t>Identificar territorios con vocaciones productivas similares y las capacidades con las que estos disponen.</a:t>
          </a:r>
          <a:endParaRPr lang="es-CL" sz="900" kern="1200" dirty="0"/>
        </a:p>
        <a:p>
          <a:pPr marL="93663" lvl="1" indent="-93663" algn="l" defTabSz="400050">
            <a:lnSpc>
              <a:spcPct val="90000"/>
            </a:lnSpc>
            <a:spcBef>
              <a:spcPct val="0"/>
            </a:spcBef>
            <a:spcAft>
              <a:spcPct val="15000"/>
            </a:spcAft>
            <a:buChar char="••"/>
          </a:pPr>
          <a:endParaRPr lang="es-CL" sz="900" kern="1200" dirty="0"/>
        </a:p>
        <a:p>
          <a:pPr marL="93663" lvl="1" indent="-93663" algn="l" defTabSz="400050">
            <a:lnSpc>
              <a:spcPct val="90000"/>
            </a:lnSpc>
            <a:spcBef>
              <a:spcPct val="0"/>
            </a:spcBef>
            <a:spcAft>
              <a:spcPct val="15000"/>
            </a:spcAft>
            <a:buChar char="••"/>
          </a:pPr>
          <a:r>
            <a:rPr lang="es-ES" sz="900" kern="1200" dirty="0" smtClean="0"/>
            <a:t>Identificar programas desarrollados por la autoridad u otros organismos, que hayan permitido cerrar brechas productivas y/o tecnológicas</a:t>
          </a:r>
          <a:endParaRPr lang="es-CL" sz="900" kern="1200" dirty="0"/>
        </a:p>
      </dsp:txBody>
      <dsp:txXfrm>
        <a:off x="4476071" y="569147"/>
        <a:ext cx="1961758" cy="4249260"/>
      </dsp:txXfrm>
    </dsp:sp>
    <dsp:sp modelId="{9409777E-0872-4965-88E1-FF0410E1581A}">
      <dsp:nvSpPr>
        <dsp:cNvPr id="0" name=""/>
        <dsp:cNvSpPr/>
      </dsp:nvSpPr>
      <dsp:spPr>
        <a:xfrm>
          <a:off x="6712476" y="162150"/>
          <a:ext cx="1961758" cy="406997"/>
        </a:xfrm>
        <a:prstGeom prst="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lvl="0" algn="l" defTabSz="488950">
            <a:lnSpc>
              <a:spcPct val="90000"/>
            </a:lnSpc>
            <a:spcBef>
              <a:spcPct val="0"/>
            </a:spcBef>
            <a:spcAft>
              <a:spcPct val="35000"/>
            </a:spcAft>
          </a:pPr>
          <a:r>
            <a:rPr lang="es-CL" sz="1100" b="1" kern="1200" dirty="0" smtClean="0"/>
            <a:t>d) Sociabilización de datos y resultados</a:t>
          </a:r>
          <a:endParaRPr lang="es-CL" sz="1100" b="1" kern="1200" dirty="0"/>
        </a:p>
      </dsp:txBody>
      <dsp:txXfrm>
        <a:off x="6712476" y="162150"/>
        <a:ext cx="1961758" cy="406997"/>
      </dsp:txXfrm>
    </dsp:sp>
    <dsp:sp modelId="{06202720-724B-4675-B819-6A6F16FCB624}">
      <dsp:nvSpPr>
        <dsp:cNvPr id="0" name=""/>
        <dsp:cNvSpPr/>
      </dsp:nvSpPr>
      <dsp:spPr>
        <a:xfrm>
          <a:off x="6712476" y="569147"/>
          <a:ext cx="1961758" cy="4249260"/>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006" tIns="48006" rIns="64008" bIns="72009" numCol="1" spcCol="1270" anchor="t" anchorCtr="0">
          <a:noAutofit/>
        </a:bodyPr>
        <a:lstStyle/>
        <a:p>
          <a:pPr marL="93663" lvl="1" indent="-93663" algn="l" defTabSz="400050">
            <a:lnSpc>
              <a:spcPct val="90000"/>
            </a:lnSpc>
            <a:spcBef>
              <a:spcPct val="0"/>
            </a:spcBef>
            <a:spcAft>
              <a:spcPct val="15000"/>
            </a:spcAft>
            <a:buChar char="••"/>
          </a:pPr>
          <a:r>
            <a:rPr lang="es-ES" sz="900" kern="1200" dirty="0" smtClean="0"/>
            <a:t>Se realizarán reuniones, talleres y entrega de resúmenes de la información en todos los sectores de la región, sociabilizando con crianceros y ganaderos de manera de recoger las percepciones de las metas a plantear y saber si existe real compromiso.</a:t>
          </a:r>
          <a:endParaRPr lang="es-CL" sz="900" kern="1200" dirty="0"/>
        </a:p>
      </dsp:txBody>
      <dsp:txXfrm>
        <a:off x="6712476" y="569147"/>
        <a:ext cx="1961758" cy="4249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3FA2BE-9D3D-4C78-A905-862F240BB361}">
      <dsp:nvSpPr>
        <dsp:cNvPr id="0" name=""/>
        <dsp:cNvSpPr/>
      </dsp:nvSpPr>
      <dsp:spPr>
        <a:xfrm>
          <a:off x="0" y="0"/>
          <a:ext cx="6438899" cy="1267200"/>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l" defTabSz="800100">
            <a:lnSpc>
              <a:spcPct val="90000"/>
            </a:lnSpc>
            <a:spcBef>
              <a:spcPct val="0"/>
            </a:spcBef>
            <a:spcAft>
              <a:spcPct val="35000"/>
            </a:spcAft>
          </a:pPr>
          <a:r>
            <a:rPr lang="es-CL" sz="1800" kern="1200" dirty="0" smtClean="0"/>
            <a:t>a) Modelo estadístico y para generar un </a:t>
          </a:r>
          <a:r>
            <a:rPr lang="es-CL" sz="2000" kern="1200" dirty="0" smtClean="0"/>
            <a:t>perfil</a:t>
          </a:r>
          <a:r>
            <a:rPr lang="es-CL" sz="1800" kern="1200" dirty="0" smtClean="0"/>
            <a:t> sociocultural </a:t>
          </a:r>
          <a:endParaRPr lang="es-CL" sz="1800" kern="1200" dirty="0"/>
        </a:p>
      </dsp:txBody>
      <dsp:txXfrm>
        <a:off x="0" y="0"/>
        <a:ext cx="6438899" cy="1267200"/>
      </dsp:txXfrm>
    </dsp:sp>
    <dsp:sp modelId="{65F7239E-D96B-4DB9-9621-2B21A6D155AF}">
      <dsp:nvSpPr>
        <dsp:cNvPr id="0" name=""/>
        <dsp:cNvSpPr/>
      </dsp:nvSpPr>
      <dsp:spPr>
        <a:xfrm>
          <a:off x="0" y="1235530"/>
          <a:ext cx="6438899" cy="2941126"/>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s-ES" sz="1800" kern="1200" dirty="0" smtClean="0"/>
            <a:t>Diseñar modelo estadístico y para generar un perfil sociocultural comunitario donde se evalúe como mínimo el capital social comunitario, elementos constitutivos de identidad local, identificación de los líderes locales, antecedentes productivos de la localidad ligados a la actividad económica en cuestión e identificación de espacios físicos de encuentro validados por la costumbre e historia.</a:t>
          </a:r>
          <a:endParaRPr lang="es-CL" sz="1800" kern="1200" dirty="0"/>
        </a:p>
        <a:p>
          <a:pPr marL="171450" lvl="1" indent="-171450" algn="l" defTabSz="800100">
            <a:lnSpc>
              <a:spcPct val="90000"/>
            </a:lnSpc>
            <a:spcBef>
              <a:spcPct val="0"/>
            </a:spcBef>
            <a:spcAft>
              <a:spcPct val="15000"/>
            </a:spcAft>
            <a:buChar char="••"/>
          </a:pPr>
          <a:endParaRPr lang="es-CL" sz="1800" kern="1200" dirty="0"/>
        </a:p>
        <a:p>
          <a:pPr marL="171450" lvl="1" indent="-171450" algn="l" defTabSz="800100">
            <a:lnSpc>
              <a:spcPct val="90000"/>
            </a:lnSpc>
            <a:spcBef>
              <a:spcPct val="0"/>
            </a:spcBef>
            <a:spcAft>
              <a:spcPct val="15000"/>
            </a:spcAft>
            <a:buChar char="••"/>
          </a:pPr>
          <a:r>
            <a:rPr lang="es-ES" sz="1800" kern="1200" dirty="0" smtClean="0"/>
            <a:t>Captura de información través de encuesta, reuniones, talleres, días de campos, etc.</a:t>
          </a:r>
          <a:endParaRPr lang="es-CL" sz="1800" kern="1200" dirty="0"/>
        </a:p>
      </dsp:txBody>
      <dsp:txXfrm>
        <a:off x="0" y="1235530"/>
        <a:ext cx="6438899" cy="29411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3FA2BE-9D3D-4C78-A905-862F240BB361}">
      <dsp:nvSpPr>
        <dsp:cNvPr id="0" name=""/>
        <dsp:cNvSpPr/>
      </dsp:nvSpPr>
      <dsp:spPr>
        <a:xfrm>
          <a:off x="25" y="185305"/>
          <a:ext cx="2450608" cy="345600"/>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lvl="0" algn="l" defTabSz="533400">
            <a:lnSpc>
              <a:spcPct val="90000"/>
            </a:lnSpc>
            <a:spcBef>
              <a:spcPct val="0"/>
            </a:spcBef>
            <a:spcAft>
              <a:spcPct val="35000"/>
            </a:spcAft>
          </a:pPr>
          <a:r>
            <a:rPr lang="es-CL" sz="1200" kern="1200" dirty="0" smtClean="0"/>
            <a:t>a) Tipos de plantas</a:t>
          </a:r>
          <a:endParaRPr lang="es-CL" sz="1200" kern="1200" dirty="0"/>
        </a:p>
      </dsp:txBody>
      <dsp:txXfrm>
        <a:off x="25" y="185305"/>
        <a:ext cx="2450608" cy="345600"/>
      </dsp:txXfrm>
    </dsp:sp>
    <dsp:sp modelId="{65F7239E-D96B-4DB9-9621-2B21A6D155AF}">
      <dsp:nvSpPr>
        <dsp:cNvPr id="0" name=""/>
        <dsp:cNvSpPr/>
      </dsp:nvSpPr>
      <dsp:spPr>
        <a:xfrm>
          <a:off x="25" y="530905"/>
          <a:ext cx="2450608" cy="4298670"/>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es-CL" sz="1200" kern="1200" dirty="0" smtClean="0"/>
            <a:t>Evaluar y proponer el o los modelos de planta que cumpla con los requerimientos del negocio ganadero que la región propone y de acuerdo a los requerimientos de los mercados objetivos. </a:t>
          </a:r>
          <a:endParaRPr lang="es-CL" sz="1200" kern="1200" dirty="0"/>
        </a:p>
        <a:p>
          <a:pPr marL="114300" lvl="1" indent="-114300" algn="l" defTabSz="533400">
            <a:lnSpc>
              <a:spcPct val="90000"/>
            </a:lnSpc>
            <a:spcBef>
              <a:spcPct val="0"/>
            </a:spcBef>
            <a:spcAft>
              <a:spcPct val="15000"/>
            </a:spcAft>
            <a:buChar char="••"/>
          </a:pPr>
          <a:r>
            <a:rPr lang="es-CL" sz="1200" kern="1200" dirty="0"/>
            <a:t>Ventajas y desventajas de cada modelo propuesto para cada uno de los modelos (Ciclo I, II o completo), </a:t>
          </a:r>
        </a:p>
        <a:p>
          <a:pPr marL="114300" lvl="1" indent="-114300" algn="l" defTabSz="533400">
            <a:lnSpc>
              <a:spcPct val="90000"/>
            </a:lnSpc>
            <a:spcBef>
              <a:spcPct val="0"/>
            </a:spcBef>
            <a:spcAft>
              <a:spcPct val="15000"/>
            </a:spcAft>
            <a:buChar char="••"/>
          </a:pPr>
          <a:r>
            <a:rPr lang="es-CL" sz="1200" kern="1200" dirty="0"/>
            <a:t>Perfiles de plantas cuantificando la posterior inversión inicial o escalable en la construcción e implementación. </a:t>
          </a:r>
        </a:p>
        <a:p>
          <a:pPr marL="114300" lvl="1" indent="-114300" algn="l" defTabSz="533400">
            <a:lnSpc>
              <a:spcPct val="90000"/>
            </a:lnSpc>
            <a:spcBef>
              <a:spcPct val="0"/>
            </a:spcBef>
            <a:spcAft>
              <a:spcPct val="15000"/>
            </a:spcAft>
            <a:buChar char="••"/>
          </a:pPr>
          <a:r>
            <a:rPr lang="es-CL" sz="1200" kern="1200" dirty="0"/>
            <a:t>Análisis económicos de los costos fijos y operacionales de cada modelo y escala de procesamiento, con todas las obras anexas requeridos para el cumplimiento de las normativas y requerimientos exigidos.</a:t>
          </a:r>
        </a:p>
      </dsp:txBody>
      <dsp:txXfrm>
        <a:off x="25" y="530905"/>
        <a:ext cx="2450608" cy="4298670"/>
      </dsp:txXfrm>
    </dsp:sp>
    <dsp:sp modelId="{E51CBE27-D4ED-434B-A5B5-1096E0C3B8F1}">
      <dsp:nvSpPr>
        <dsp:cNvPr id="0" name=""/>
        <dsp:cNvSpPr/>
      </dsp:nvSpPr>
      <dsp:spPr>
        <a:xfrm>
          <a:off x="2793719" y="185305"/>
          <a:ext cx="2450608" cy="3456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es-CL" sz="1200" kern="1200" dirty="0" smtClean="0"/>
            <a:t>b) Localización</a:t>
          </a:r>
          <a:endParaRPr lang="es-CL" sz="1200" kern="1200" dirty="0"/>
        </a:p>
      </dsp:txBody>
      <dsp:txXfrm>
        <a:off x="2793719" y="185305"/>
        <a:ext cx="2450608" cy="345600"/>
      </dsp:txXfrm>
    </dsp:sp>
    <dsp:sp modelId="{53CA2656-4400-4A61-8C3B-4DBE672E359B}">
      <dsp:nvSpPr>
        <dsp:cNvPr id="0" name=""/>
        <dsp:cNvSpPr/>
      </dsp:nvSpPr>
      <dsp:spPr>
        <a:xfrm>
          <a:off x="2793719" y="544360"/>
          <a:ext cx="2450608" cy="429867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0" algn="l" defTabSz="533400">
            <a:lnSpc>
              <a:spcPct val="90000"/>
            </a:lnSpc>
            <a:spcBef>
              <a:spcPct val="0"/>
            </a:spcBef>
            <a:spcAft>
              <a:spcPct val="15000"/>
            </a:spcAft>
            <a:buChar char="••"/>
          </a:pPr>
          <a:r>
            <a:rPr lang="es-CL" sz="1200" kern="1200" dirty="0" smtClean="0"/>
            <a:t>Estudio de localización que permita obtener la certificación de mejor manera</a:t>
          </a:r>
          <a:endParaRPr lang="es-CL" sz="1200" kern="1200" dirty="0"/>
        </a:p>
        <a:p>
          <a:pPr marL="114300" lvl="1" indent="0" algn="l" defTabSz="533400">
            <a:lnSpc>
              <a:spcPct val="90000"/>
            </a:lnSpc>
            <a:spcBef>
              <a:spcPct val="0"/>
            </a:spcBef>
            <a:spcAft>
              <a:spcPct val="15000"/>
            </a:spcAft>
            <a:buChar char="••"/>
          </a:pPr>
          <a:r>
            <a:rPr lang="es-CL" sz="1200" kern="1200" smtClean="0"/>
            <a:t>Mejor relación costo / beneficio, por lo tanto se debe considerar los siguientes aspectos:</a:t>
          </a:r>
          <a:endParaRPr lang="es-CL" sz="1200" kern="1200"/>
        </a:p>
        <a:p>
          <a:pPr marL="363538" lvl="1" indent="-188913" algn="l" defTabSz="533400">
            <a:lnSpc>
              <a:spcPct val="90000"/>
            </a:lnSpc>
            <a:spcBef>
              <a:spcPct val="0"/>
            </a:spcBef>
            <a:spcAft>
              <a:spcPct val="15000"/>
            </a:spcAft>
            <a:buChar char="••"/>
          </a:pPr>
          <a:r>
            <a:rPr lang="es-ES" sz="1200" kern="1200" dirty="0" smtClean="0"/>
            <a:t>Localización estratégica para acceder a puertos y aeropuertos. </a:t>
          </a:r>
          <a:endParaRPr lang="es-CL" sz="1200" kern="1200" dirty="0"/>
        </a:p>
        <a:p>
          <a:pPr marL="363538" lvl="2" indent="-188913" algn="l" defTabSz="533400">
            <a:lnSpc>
              <a:spcPct val="90000"/>
            </a:lnSpc>
            <a:spcBef>
              <a:spcPct val="0"/>
            </a:spcBef>
            <a:spcAft>
              <a:spcPct val="15000"/>
            </a:spcAft>
            <a:buChar char="••"/>
          </a:pPr>
          <a:r>
            <a:rPr lang="es-ES" sz="1200" kern="1200" dirty="0" smtClean="0"/>
            <a:t>Accesibilidad vial a proveedores y consumidores.</a:t>
          </a:r>
          <a:endParaRPr lang="es-CL" sz="1200" kern="1200" dirty="0"/>
        </a:p>
        <a:p>
          <a:pPr marL="363538" lvl="2" indent="-188913" algn="l" defTabSz="533400">
            <a:lnSpc>
              <a:spcPct val="90000"/>
            </a:lnSpc>
            <a:spcBef>
              <a:spcPct val="0"/>
            </a:spcBef>
            <a:spcAft>
              <a:spcPct val="15000"/>
            </a:spcAft>
            <a:buChar char="••"/>
          </a:pPr>
          <a:r>
            <a:rPr lang="es-ES" sz="1200" kern="1200" dirty="0" smtClean="0"/>
            <a:t>Accesibilidad a energía eléctrica.</a:t>
          </a:r>
          <a:endParaRPr lang="es-CL" sz="1200" kern="1200" dirty="0"/>
        </a:p>
        <a:p>
          <a:pPr marL="363538" lvl="2" indent="-188913" algn="l" defTabSz="533400">
            <a:lnSpc>
              <a:spcPct val="90000"/>
            </a:lnSpc>
            <a:spcBef>
              <a:spcPct val="0"/>
            </a:spcBef>
            <a:spcAft>
              <a:spcPct val="15000"/>
            </a:spcAft>
            <a:buChar char="••"/>
          </a:pPr>
          <a:r>
            <a:rPr lang="es-ES" sz="1200" kern="1200" dirty="0" smtClean="0"/>
            <a:t>Disponibilidad de agua suficiente.</a:t>
          </a:r>
          <a:endParaRPr lang="es-CL" sz="1200" kern="1200" dirty="0"/>
        </a:p>
        <a:p>
          <a:pPr marL="363538" lvl="2" indent="-188913" algn="l" defTabSz="533400">
            <a:lnSpc>
              <a:spcPct val="90000"/>
            </a:lnSpc>
            <a:spcBef>
              <a:spcPct val="0"/>
            </a:spcBef>
            <a:spcAft>
              <a:spcPct val="15000"/>
            </a:spcAft>
            <a:buChar char="••"/>
          </a:pPr>
          <a:r>
            <a:rPr lang="es-ES" sz="1200" kern="1200" dirty="0" smtClean="0"/>
            <a:t>Tratamiento y vertidos de RILES.</a:t>
          </a:r>
          <a:endParaRPr lang="es-CL" sz="1200" kern="1200" dirty="0"/>
        </a:p>
        <a:p>
          <a:pPr marL="363538" lvl="2" indent="-188913" algn="l" defTabSz="533400">
            <a:lnSpc>
              <a:spcPct val="90000"/>
            </a:lnSpc>
            <a:spcBef>
              <a:spcPct val="0"/>
            </a:spcBef>
            <a:spcAft>
              <a:spcPct val="15000"/>
            </a:spcAft>
            <a:buChar char="••"/>
          </a:pPr>
          <a:r>
            <a:rPr lang="es-ES" sz="1200" kern="1200" dirty="0" smtClean="0"/>
            <a:t>Otros factores determinantes para el Servicio de Evaluación Ambiental (SEA).</a:t>
          </a:r>
          <a:endParaRPr lang="es-CL" sz="1200" kern="1200" dirty="0"/>
        </a:p>
        <a:p>
          <a:pPr marL="363538" lvl="2" indent="-188913" algn="l" defTabSz="533400">
            <a:lnSpc>
              <a:spcPct val="90000"/>
            </a:lnSpc>
            <a:spcBef>
              <a:spcPct val="0"/>
            </a:spcBef>
            <a:spcAft>
              <a:spcPct val="15000"/>
            </a:spcAft>
            <a:buChar char="••"/>
          </a:pPr>
          <a:r>
            <a:rPr lang="es-ES" sz="1200" kern="1200" dirty="0" smtClean="0"/>
            <a:t>Alternativas de manejo amigable con el ambiente (energía)</a:t>
          </a:r>
          <a:endParaRPr lang="es-CL" sz="1200" kern="1200" dirty="0"/>
        </a:p>
      </dsp:txBody>
      <dsp:txXfrm>
        <a:off x="2793719" y="544360"/>
        <a:ext cx="2450608" cy="429867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3FA2BE-9D3D-4C78-A905-862F240BB361}">
      <dsp:nvSpPr>
        <dsp:cNvPr id="0" name=""/>
        <dsp:cNvSpPr/>
      </dsp:nvSpPr>
      <dsp:spPr>
        <a:xfrm>
          <a:off x="0" y="0"/>
          <a:ext cx="8172450" cy="1094400"/>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s-CL" sz="1600" kern="1200" dirty="0" smtClean="0"/>
            <a:t>a) Análisis de funcionamiento de modelos de gestión del negocio.</a:t>
          </a:r>
          <a:endParaRPr lang="es-CL" sz="1600" kern="1200" dirty="0"/>
        </a:p>
      </dsp:txBody>
      <dsp:txXfrm>
        <a:off x="0" y="0"/>
        <a:ext cx="8172450" cy="1094400"/>
      </dsp:txXfrm>
    </dsp:sp>
    <dsp:sp modelId="{65F7239E-D96B-4DB9-9621-2B21A6D155AF}">
      <dsp:nvSpPr>
        <dsp:cNvPr id="0" name=""/>
        <dsp:cNvSpPr/>
      </dsp:nvSpPr>
      <dsp:spPr>
        <a:xfrm>
          <a:off x="0" y="944840"/>
          <a:ext cx="8172450" cy="3859469"/>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57150" lvl="1" indent="0" algn="l" defTabSz="711200">
            <a:lnSpc>
              <a:spcPct val="90000"/>
            </a:lnSpc>
            <a:spcBef>
              <a:spcPct val="0"/>
            </a:spcBef>
            <a:spcAft>
              <a:spcPct val="15000"/>
            </a:spcAft>
            <a:buChar char="••"/>
          </a:pPr>
          <a:r>
            <a:rPr lang="es-CL" sz="1600" kern="1200" dirty="0" smtClean="0"/>
            <a:t>Generar y analizar las distintas propuestas de modelos de negocios en función de los puntos anteriores que permita impulsar de mejor forma la ganadería regional como actividad productiva sostenible, considerando como mínimo los siguientes factores:</a:t>
          </a:r>
          <a:endParaRPr lang="es-CL" sz="1600" kern="1200" dirty="0"/>
        </a:p>
        <a:p>
          <a:pPr marL="363538" lvl="2" indent="-188913" algn="l" defTabSz="711200">
            <a:lnSpc>
              <a:spcPct val="90000"/>
            </a:lnSpc>
            <a:spcBef>
              <a:spcPct val="0"/>
            </a:spcBef>
            <a:spcAft>
              <a:spcPct val="15000"/>
            </a:spcAft>
            <a:buChar char="••"/>
          </a:pPr>
          <a:r>
            <a:rPr lang="es-CL" sz="1600" kern="1200" dirty="0" smtClean="0"/>
            <a:t>a) Modelación de faena diaria, semanal, mensual y anual. (real y potencial)</a:t>
          </a:r>
        </a:p>
        <a:p>
          <a:pPr marL="363538" lvl="2" indent="-188913" algn="l" defTabSz="711200">
            <a:lnSpc>
              <a:spcPct val="90000"/>
            </a:lnSpc>
            <a:spcBef>
              <a:spcPct val="0"/>
            </a:spcBef>
            <a:spcAft>
              <a:spcPct val="15000"/>
            </a:spcAft>
            <a:buChar char="••"/>
          </a:pPr>
          <a:r>
            <a:rPr lang="es-CL" sz="1600" kern="1200" dirty="0" smtClean="0"/>
            <a:t>b)Propuesta de productos finales o intermedios.</a:t>
          </a:r>
        </a:p>
        <a:p>
          <a:pPr marL="363538" lvl="2" indent="-188913" algn="l" defTabSz="711200">
            <a:lnSpc>
              <a:spcPct val="90000"/>
            </a:lnSpc>
            <a:spcBef>
              <a:spcPct val="0"/>
            </a:spcBef>
            <a:spcAft>
              <a:spcPct val="15000"/>
            </a:spcAft>
            <a:buChar char="••"/>
          </a:pPr>
          <a:r>
            <a:rPr lang="es-CL" sz="1600" kern="1200" dirty="0" smtClean="0"/>
            <a:t>c)Propuesta de acuerdos de compra y formas de pago.</a:t>
          </a:r>
        </a:p>
        <a:p>
          <a:pPr marL="363538" lvl="2" indent="-188913" algn="l" defTabSz="711200">
            <a:lnSpc>
              <a:spcPct val="90000"/>
            </a:lnSpc>
            <a:spcBef>
              <a:spcPct val="0"/>
            </a:spcBef>
            <a:spcAft>
              <a:spcPct val="15000"/>
            </a:spcAft>
            <a:buChar char="••"/>
          </a:pPr>
          <a:r>
            <a:rPr lang="es-CL" sz="1600" kern="1200" dirty="0" smtClean="0"/>
            <a:t>d)Sistema de financiamiento de la planta.</a:t>
          </a:r>
        </a:p>
        <a:p>
          <a:pPr marL="363538" lvl="2" indent="-188913" algn="l" defTabSz="711200">
            <a:lnSpc>
              <a:spcPct val="90000"/>
            </a:lnSpc>
            <a:spcBef>
              <a:spcPct val="0"/>
            </a:spcBef>
            <a:spcAft>
              <a:spcPct val="15000"/>
            </a:spcAft>
            <a:buChar char="••"/>
          </a:pPr>
          <a:r>
            <a:rPr lang="es-CL" sz="1600" kern="1200" dirty="0" smtClean="0"/>
            <a:t>e)Flujos de caja para cada modelo propuesto y sus respectivos estudios de sensibilidad.</a:t>
          </a:r>
        </a:p>
        <a:p>
          <a:pPr marL="363538" lvl="2" indent="-188913" algn="l" defTabSz="711200">
            <a:lnSpc>
              <a:spcPct val="90000"/>
            </a:lnSpc>
            <a:spcBef>
              <a:spcPct val="0"/>
            </a:spcBef>
            <a:spcAft>
              <a:spcPct val="15000"/>
            </a:spcAft>
            <a:buChar char="••"/>
          </a:pPr>
          <a:r>
            <a:rPr lang="es-CL" sz="1600" kern="1200" dirty="0" smtClean="0"/>
            <a:t>f)Estudio de factores culturales y productivos.</a:t>
          </a:r>
        </a:p>
        <a:p>
          <a:pPr marL="57150" lvl="1" indent="0" algn="l" defTabSz="711200">
            <a:lnSpc>
              <a:spcPct val="90000"/>
            </a:lnSpc>
            <a:spcBef>
              <a:spcPct val="0"/>
            </a:spcBef>
            <a:spcAft>
              <a:spcPct val="15000"/>
            </a:spcAft>
            <a:buChar char="••"/>
          </a:pPr>
          <a:endParaRPr lang="es-CL" sz="1600" kern="1200" dirty="0" smtClean="0"/>
        </a:p>
        <a:p>
          <a:pPr marL="57150" lvl="1" indent="0" algn="l" defTabSz="711200">
            <a:lnSpc>
              <a:spcPct val="90000"/>
            </a:lnSpc>
            <a:spcBef>
              <a:spcPct val="0"/>
            </a:spcBef>
            <a:spcAft>
              <a:spcPct val="15000"/>
            </a:spcAft>
            <a:buChar char="••"/>
          </a:pPr>
          <a:r>
            <a:rPr lang="es-CL" sz="1600" kern="1200" dirty="0" smtClean="0"/>
            <a:t>Modelar las distintas formas de funcionamiento y de acuerdo al nivel de procesamiento de los tipos de plantas propuestas, de acuerdo a la faena y procesamiento de los productos a comercializar dicho análisis debe considerar las logísticas de las materias primas (animales en pie) como la distribución de un producto cárnico, todo esto de acuerdo a los distintos modelos de planta propuestos.</a:t>
          </a:r>
        </a:p>
      </dsp:txBody>
      <dsp:txXfrm>
        <a:off x="0" y="944840"/>
        <a:ext cx="8172450" cy="38594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3FA2BE-9D3D-4C78-A905-862F240BB361}">
      <dsp:nvSpPr>
        <dsp:cNvPr id="0" name=""/>
        <dsp:cNvSpPr/>
      </dsp:nvSpPr>
      <dsp:spPr>
        <a:xfrm>
          <a:off x="0" y="0"/>
          <a:ext cx="3887321" cy="1382400"/>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l" defTabSz="889000">
            <a:lnSpc>
              <a:spcPct val="90000"/>
            </a:lnSpc>
            <a:spcBef>
              <a:spcPct val="0"/>
            </a:spcBef>
            <a:spcAft>
              <a:spcPct val="35000"/>
            </a:spcAft>
          </a:pPr>
          <a:r>
            <a:rPr lang="es-CL" sz="2000" kern="1200" dirty="0" smtClean="0"/>
            <a:t>a) Alternativas de tenencia</a:t>
          </a:r>
          <a:endParaRPr lang="es-CL" sz="2000" kern="1200" dirty="0"/>
        </a:p>
      </dsp:txBody>
      <dsp:txXfrm>
        <a:off x="0" y="0"/>
        <a:ext cx="3887321" cy="1382400"/>
      </dsp:txXfrm>
    </dsp:sp>
    <dsp:sp modelId="{65F7239E-D96B-4DB9-9621-2B21A6D155AF}">
      <dsp:nvSpPr>
        <dsp:cNvPr id="0" name=""/>
        <dsp:cNvSpPr/>
      </dsp:nvSpPr>
      <dsp:spPr>
        <a:xfrm>
          <a:off x="0" y="1371301"/>
          <a:ext cx="3887321" cy="2838748"/>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114300" lvl="1" indent="0" algn="l" defTabSz="889000">
            <a:lnSpc>
              <a:spcPct val="90000"/>
            </a:lnSpc>
            <a:spcBef>
              <a:spcPct val="0"/>
            </a:spcBef>
            <a:spcAft>
              <a:spcPct val="15000"/>
            </a:spcAft>
            <a:buChar char="••"/>
          </a:pPr>
          <a:r>
            <a:rPr lang="es-CL" sz="2000" kern="1200" dirty="0" smtClean="0"/>
            <a:t>Analizar todas las alternativas de tenencia de la propiedad de la planta </a:t>
          </a:r>
          <a:r>
            <a:rPr lang="es-CL" sz="2000" kern="1200" dirty="0" err="1" smtClean="0"/>
            <a:t>faenadora</a:t>
          </a:r>
          <a:r>
            <a:rPr lang="es-CL" sz="2000" kern="1200" dirty="0" smtClean="0"/>
            <a:t> de carne bovina como son:</a:t>
          </a:r>
          <a:endParaRPr lang="es-CL" sz="2000" kern="1200" dirty="0"/>
        </a:p>
        <a:p>
          <a:pPr marL="538163" lvl="1" indent="-269875" algn="l" defTabSz="889000">
            <a:lnSpc>
              <a:spcPct val="90000"/>
            </a:lnSpc>
            <a:spcBef>
              <a:spcPct val="0"/>
            </a:spcBef>
            <a:spcAft>
              <a:spcPct val="15000"/>
            </a:spcAft>
            <a:buChar char="••"/>
          </a:pPr>
          <a:r>
            <a:rPr lang="es-CL" sz="2000" kern="1200" dirty="0" smtClean="0"/>
            <a:t>Sólo privada</a:t>
          </a:r>
        </a:p>
        <a:p>
          <a:pPr marL="538163" lvl="1" indent="-269875" algn="l" defTabSz="889000">
            <a:lnSpc>
              <a:spcPct val="90000"/>
            </a:lnSpc>
            <a:spcBef>
              <a:spcPct val="0"/>
            </a:spcBef>
            <a:spcAft>
              <a:spcPct val="15000"/>
            </a:spcAft>
            <a:buChar char="••"/>
          </a:pPr>
          <a:r>
            <a:rPr lang="es-CL" sz="2000" kern="1200" dirty="0" smtClean="0"/>
            <a:t>Público/privado</a:t>
          </a:r>
        </a:p>
        <a:p>
          <a:pPr marL="538163" lvl="1" indent="-269875" algn="l" defTabSz="889000">
            <a:lnSpc>
              <a:spcPct val="90000"/>
            </a:lnSpc>
            <a:spcBef>
              <a:spcPct val="0"/>
            </a:spcBef>
            <a:spcAft>
              <a:spcPct val="15000"/>
            </a:spcAft>
            <a:buChar char="••"/>
          </a:pPr>
          <a:r>
            <a:rPr lang="es-CL" sz="2000" kern="1200" dirty="0" smtClean="0"/>
            <a:t>Pública</a:t>
          </a:r>
        </a:p>
        <a:p>
          <a:pPr marL="114300" lvl="1" indent="0" algn="l" defTabSz="889000">
            <a:lnSpc>
              <a:spcPct val="90000"/>
            </a:lnSpc>
            <a:spcBef>
              <a:spcPct val="0"/>
            </a:spcBef>
            <a:spcAft>
              <a:spcPct val="15000"/>
            </a:spcAft>
            <a:buChar char="••"/>
          </a:pPr>
          <a:endParaRPr lang="es-CL" sz="2000" kern="1200" dirty="0" smtClean="0"/>
        </a:p>
      </dsp:txBody>
      <dsp:txXfrm>
        <a:off x="0" y="1371301"/>
        <a:ext cx="3887321" cy="283874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3FA2BE-9D3D-4C78-A905-862F240BB361}">
      <dsp:nvSpPr>
        <dsp:cNvPr id="0" name=""/>
        <dsp:cNvSpPr/>
      </dsp:nvSpPr>
      <dsp:spPr>
        <a:xfrm>
          <a:off x="0" y="0"/>
          <a:ext cx="4362449" cy="1065600"/>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l" defTabSz="889000">
            <a:lnSpc>
              <a:spcPct val="90000"/>
            </a:lnSpc>
            <a:spcBef>
              <a:spcPct val="0"/>
            </a:spcBef>
            <a:spcAft>
              <a:spcPct val="35000"/>
            </a:spcAft>
          </a:pPr>
          <a:r>
            <a:rPr lang="es-CL" sz="2000" kern="1200" dirty="0" smtClean="0"/>
            <a:t>a) Análisis económicos y rentabilidades sociales </a:t>
          </a:r>
          <a:endParaRPr lang="es-CL" sz="2000" kern="1200" dirty="0"/>
        </a:p>
      </dsp:txBody>
      <dsp:txXfrm>
        <a:off x="0" y="0"/>
        <a:ext cx="4362449" cy="1065600"/>
      </dsp:txXfrm>
    </dsp:sp>
    <dsp:sp modelId="{65F7239E-D96B-4DB9-9621-2B21A6D155AF}">
      <dsp:nvSpPr>
        <dsp:cNvPr id="0" name=""/>
        <dsp:cNvSpPr/>
      </dsp:nvSpPr>
      <dsp:spPr>
        <a:xfrm>
          <a:off x="0" y="907813"/>
          <a:ext cx="4362449" cy="1849116"/>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s-CL" sz="2000" kern="1200" dirty="0" smtClean="0"/>
            <a:t>Análisis económicos y rentabilidades sociales de acuerdo a la metodología del Ministerio de Desarrollo Social.</a:t>
          </a:r>
          <a:endParaRPr lang="es-CL" sz="2000" kern="1200" dirty="0"/>
        </a:p>
      </dsp:txBody>
      <dsp:txXfrm>
        <a:off x="0" y="907813"/>
        <a:ext cx="4362449" cy="184911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C39119-68C6-4A6C-A69A-1F1EEC940EDA}">
      <dsp:nvSpPr>
        <dsp:cNvPr id="0" name=""/>
        <dsp:cNvSpPr/>
      </dsp:nvSpPr>
      <dsp:spPr>
        <a:xfrm rot="5400000">
          <a:off x="195678" y="1341204"/>
          <a:ext cx="724581" cy="824910"/>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06492ED-7498-42FE-9B3C-3969D73441FF}">
      <dsp:nvSpPr>
        <dsp:cNvPr id="0" name=""/>
        <dsp:cNvSpPr/>
      </dsp:nvSpPr>
      <dsp:spPr>
        <a:xfrm>
          <a:off x="3708" y="537990"/>
          <a:ext cx="1219769" cy="853799"/>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CL" sz="1600" kern="1200" dirty="0" smtClean="0"/>
            <a:t>Informe Preliminar 1</a:t>
          </a:r>
          <a:endParaRPr lang="es-CL" sz="1600" kern="1200" dirty="0"/>
        </a:p>
      </dsp:txBody>
      <dsp:txXfrm>
        <a:off x="45395" y="579677"/>
        <a:ext cx="1136395" cy="770425"/>
      </dsp:txXfrm>
    </dsp:sp>
    <dsp:sp modelId="{C1B83498-1AB2-4BEE-AD68-F9EB164DB22D}">
      <dsp:nvSpPr>
        <dsp:cNvPr id="0" name=""/>
        <dsp:cNvSpPr/>
      </dsp:nvSpPr>
      <dsp:spPr>
        <a:xfrm>
          <a:off x="1205983" y="606701"/>
          <a:ext cx="2372152" cy="6900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s-CL" sz="1400" b="1" kern="1200" dirty="0" smtClean="0"/>
            <a:t>Actividades</a:t>
          </a:r>
          <a:endParaRPr lang="es-CL" sz="1400" b="1" kern="1200" dirty="0"/>
        </a:p>
        <a:p>
          <a:pPr marL="114300" lvl="1" indent="-114300" algn="l" defTabSz="622300">
            <a:lnSpc>
              <a:spcPct val="90000"/>
            </a:lnSpc>
            <a:spcBef>
              <a:spcPct val="0"/>
            </a:spcBef>
            <a:spcAft>
              <a:spcPct val="15000"/>
            </a:spcAft>
            <a:buChar char="••"/>
          </a:pPr>
          <a:r>
            <a:rPr lang="es-CL" sz="1400" b="1" kern="1200" dirty="0" smtClean="0"/>
            <a:t>Contenidos generales</a:t>
          </a:r>
          <a:endParaRPr lang="es-CL" sz="1400" b="1" kern="1200" dirty="0"/>
        </a:p>
      </dsp:txBody>
      <dsp:txXfrm>
        <a:off x="1205983" y="606701"/>
        <a:ext cx="2372152" cy="690078"/>
      </dsp:txXfrm>
    </dsp:sp>
    <dsp:sp modelId="{E5E018A5-20D0-481F-9CF7-B453614528C4}">
      <dsp:nvSpPr>
        <dsp:cNvPr id="0" name=""/>
        <dsp:cNvSpPr/>
      </dsp:nvSpPr>
      <dsp:spPr>
        <a:xfrm rot="5400000">
          <a:off x="1563399" y="2300302"/>
          <a:ext cx="724581" cy="824910"/>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4668960-F8C6-4575-B8BE-9C2030B0BC91}">
      <dsp:nvSpPr>
        <dsp:cNvPr id="0" name=""/>
        <dsp:cNvSpPr/>
      </dsp:nvSpPr>
      <dsp:spPr>
        <a:xfrm>
          <a:off x="1232826" y="1497088"/>
          <a:ext cx="1219769" cy="853799"/>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CL" sz="1600" kern="1200" dirty="0" smtClean="0"/>
            <a:t>Informe Preliminar 2</a:t>
          </a:r>
          <a:endParaRPr lang="es-CL" sz="1600" kern="1200" dirty="0"/>
        </a:p>
      </dsp:txBody>
      <dsp:txXfrm>
        <a:off x="1274513" y="1538775"/>
        <a:ext cx="1136395" cy="770425"/>
      </dsp:txXfrm>
    </dsp:sp>
    <dsp:sp modelId="{2EE10042-5CF1-48E1-B536-B4642E926EEA}">
      <dsp:nvSpPr>
        <dsp:cNvPr id="0" name=""/>
        <dsp:cNvSpPr/>
      </dsp:nvSpPr>
      <dsp:spPr>
        <a:xfrm>
          <a:off x="2583391" y="1591111"/>
          <a:ext cx="2238104" cy="6900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s-CL" sz="1400" b="1" kern="1200" dirty="0" smtClean="0"/>
            <a:t>Desarrollo de contenidos</a:t>
          </a:r>
          <a:endParaRPr lang="es-CL" sz="1400" b="1" kern="1200" dirty="0"/>
        </a:p>
      </dsp:txBody>
      <dsp:txXfrm>
        <a:off x="2583391" y="1591111"/>
        <a:ext cx="2238104" cy="690078"/>
      </dsp:txXfrm>
    </dsp:sp>
    <dsp:sp modelId="{ED213ECA-9C95-4B62-9958-C021054FD6B0}">
      <dsp:nvSpPr>
        <dsp:cNvPr id="0" name=""/>
        <dsp:cNvSpPr/>
      </dsp:nvSpPr>
      <dsp:spPr>
        <a:xfrm rot="5400000">
          <a:off x="2931119" y="3259400"/>
          <a:ext cx="724581" cy="824910"/>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E98713-658B-46CF-9362-6671EEA9DF55}">
      <dsp:nvSpPr>
        <dsp:cNvPr id="0" name=""/>
        <dsp:cNvSpPr/>
      </dsp:nvSpPr>
      <dsp:spPr>
        <a:xfrm>
          <a:off x="2638347" y="2456186"/>
          <a:ext cx="1219769" cy="853799"/>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CL" sz="1600" kern="1200" dirty="0" smtClean="0"/>
            <a:t>Informe Final Etapas</a:t>
          </a:r>
          <a:endParaRPr lang="es-CL" sz="1600" kern="1200" dirty="0"/>
        </a:p>
      </dsp:txBody>
      <dsp:txXfrm>
        <a:off x="2680034" y="2497873"/>
        <a:ext cx="1136395" cy="770425"/>
      </dsp:txXfrm>
    </dsp:sp>
    <dsp:sp modelId="{D66D6D8A-BF22-4801-BDFC-F5AB023A5C5D}">
      <dsp:nvSpPr>
        <dsp:cNvPr id="0" name=""/>
        <dsp:cNvSpPr/>
      </dsp:nvSpPr>
      <dsp:spPr>
        <a:xfrm>
          <a:off x="3916029" y="2537615"/>
          <a:ext cx="1879884" cy="6900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s-CL" sz="1400" b="1" kern="1200" dirty="0" smtClean="0"/>
            <a:t>Desarrollo de contenidos y resultados</a:t>
          </a:r>
          <a:endParaRPr lang="es-CL" sz="1400" b="1" kern="1200" dirty="0"/>
        </a:p>
      </dsp:txBody>
      <dsp:txXfrm>
        <a:off x="3916029" y="2537615"/>
        <a:ext cx="1879884" cy="690078"/>
      </dsp:txXfrm>
    </dsp:sp>
    <dsp:sp modelId="{0A931048-F039-4876-BF16-CA9BFEFD4DF0}">
      <dsp:nvSpPr>
        <dsp:cNvPr id="0" name=""/>
        <dsp:cNvSpPr/>
      </dsp:nvSpPr>
      <dsp:spPr>
        <a:xfrm>
          <a:off x="3817113" y="3415284"/>
          <a:ext cx="1219769" cy="853799"/>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CL" sz="1600" kern="1200" smtClean="0"/>
            <a:t>Entrega de informes</a:t>
          </a:r>
          <a:endParaRPr lang="es-CL" sz="1600" kern="1200" dirty="0"/>
        </a:p>
      </dsp:txBody>
      <dsp:txXfrm>
        <a:off x="3858800" y="3456971"/>
        <a:ext cx="1136395" cy="770425"/>
      </dsp:txXfrm>
    </dsp:sp>
    <dsp:sp modelId="{57D343AB-1A17-4561-9CA8-2214A64684A3}">
      <dsp:nvSpPr>
        <dsp:cNvPr id="0" name=""/>
        <dsp:cNvSpPr/>
      </dsp:nvSpPr>
      <dsp:spPr>
        <a:xfrm>
          <a:off x="4951408" y="3496713"/>
          <a:ext cx="1645022" cy="6900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s-CL" sz="1400" b="1" kern="1200" dirty="0" smtClean="0"/>
            <a:t>Preliminares: Digital vía mail</a:t>
          </a:r>
          <a:endParaRPr lang="es-CL" sz="1400" b="1" kern="1200" dirty="0"/>
        </a:p>
        <a:p>
          <a:pPr marL="114300" lvl="1" indent="-114300" algn="l" defTabSz="622300">
            <a:lnSpc>
              <a:spcPct val="90000"/>
            </a:lnSpc>
            <a:spcBef>
              <a:spcPct val="0"/>
            </a:spcBef>
            <a:spcAft>
              <a:spcPct val="15000"/>
            </a:spcAft>
            <a:buChar char="••"/>
          </a:pPr>
          <a:r>
            <a:rPr lang="es-CL" sz="1400" b="1" kern="1200" dirty="0" smtClean="0"/>
            <a:t>Informe Final Etapas: En físico</a:t>
          </a:r>
          <a:endParaRPr lang="es-CL" sz="1400" b="1" kern="1200" dirty="0"/>
        </a:p>
      </dsp:txBody>
      <dsp:txXfrm>
        <a:off x="4951408" y="3496713"/>
        <a:ext cx="1645022" cy="690078"/>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sz="quarter" idx="1"/>
          </p:nvPr>
        </p:nvSpPr>
        <p:spPr>
          <a:xfrm>
            <a:off x="4021138" y="0"/>
            <a:ext cx="3076575" cy="512763"/>
          </a:xfrm>
          <a:prstGeom prst="rect">
            <a:avLst/>
          </a:prstGeom>
        </p:spPr>
        <p:txBody>
          <a:bodyPr vert="horz" lIns="91440" tIns="45720" rIns="91440" bIns="45720" rtlCol="0"/>
          <a:lstStyle>
            <a:lvl1pPr algn="r">
              <a:defRPr sz="1200"/>
            </a:lvl1pPr>
          </a:lstStyle>
          <a:p>
            <a:fld id="{C98B3B9A-BF5D-451F-A2FF-3FADC39C7CB4}" type="datetimeFigureOut">
              <a:rPr lang="es-CL" smtClean="0"/>
              <a:t>23-12-2015</a:t>
            </a:fld>
            <a:endParaRPr lang="es-CL"/>
          </a:p>
        </p:txBody>
      </p:sp>
      <p:sp>
        <p:nvSpPr>
          <p:cNvPr id="4" name="Marcador de pie de página 3"/>
          <p:cNvSpPr>
            <a:spLocks noGrp="1"/>
          </p:cNvSpPr>
          <p:nvPr>
            <p:ph type="ftr" sz="quarter" idx="2"/>
          </p:nvPr>
        </p:nvSpPr>
        <p:spPr>
          <a:xfrm>
            <a:off x="0" y="9721850"/>
            <a:ext cx="3076575" cy="512763"/>
          </a:xfrm>
          <a:prstGeom prst="rect">
            <a:avLst/>
          </a:prstGeom>
        </p:spPr>
        <p:txBody>
          <a:bodyPr vert="horz" lIns="91440" tIns="45720" rIns="91440" bIns="45720" rtlCol="0" anchor="b"/>
          <a:lstStyle>
            <a:lvl1pPr algn="l">
              <a:defRPr sz="1200"/>
            </a:lvl1pPr>
          </a:lstStyle>
          <a:p>
            <a:endParaRPr lang="es-CL"/>
          </a:p>
        </p:txBody>
      </p:sp>
      <p:sp>
        <p:nvSpPr>
          <p:cNvPr id="5" name="Marcador de número de diapositiva 4"/>
          <p:cNvSpPr>
            <a:spLocks noGrp="1"/>
          </p:cNvSpPr>
          <p:nvPr>
            <p:ph type="sldNum" sz="quarter" idx="3"/>
          </p:nvPr>
        </p:nvSpPr>
        <p:spPr>
          <a:xfrm>
            <a:off x="4021138" y="9721850"/>
            <a:ext cx="3076575" cy="512763"/>
          </a:xfrm>
          <a:prstGeom prst="rect">
            <a:avLst/>
          </a:prstGeom>
        </p:spPr>
        <p:txBody>
          <a:bodyPr vert="horz" lIns="91440" tIns="45720" rIns="91440" bIns="45720" rtlCol="0" anchor="b"/>
          <a:lstStyle>
            <a:lvl1pPr algn="r">
              <a:defRPr sz="1200"/>
            </a:lvl1pPr>
          </a:lstStyle>
          <a:p>
            <a:fld id="{54BD4BDE-13E4-4787-A3AC-E97C1D1D01D4}" type="slidenum">
              <a:rPr lang="es-CL" smtClean="0"/>
              <a:t>‹Nº›</a:t>
            </a:fld>
            <a:endParaRPr lang="es-CL"/>
          </a:p>
        </p:txBody>
      </p:sp>
    </p:spTree>
    <p:extLst>
      <p:ext uri="{BB962C8B-B14F-4D97-AF65-F5344CB8AC3E}">
        <p14:creationId xmlns:p14="http://schemas.microsoft.com/office/powerpoint/2010/main" val="25268838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251665B-C24A-4702-B522-6A4334602E03}" type="datetimeFigureOut">
              <a:rPr lang="en-US" smtClean="0"/>
              <a:t>12/23/2015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s-ES_tradnl" smtClean="0"/>
              <a:t>Clic para editar título</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s-ES_tradnl" smtClean="0"/>
              <a:t>Clic para editar título</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4251665B-C24A-4702-B522-6A4334602E03}" type="datetimeFigureOut">
              <a:rPr lang="en-US" smtClean="0"/>
              <a:t>12/23/2015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s-ES_tradnl" smtClean="0"/>
              <a:t>Clic para editar título</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4251665B-C24A-4702-B522-6A4334602E03}" type="datetimeFigureOut">
              <a:rPr lang="en-US" smtClean="0"/>
              <a:t>12/23/2015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n con título, alternativo">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s-ES_tradnl" smtClean="0"/>
              <a:t>Clic para editar título</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4251665B-C24A-4702-B522-6A4334602E03}" type="datetimeFigureOut">
              <a:rPr lang="en-US" smtClean="0"/>
              <a:t>12/23/2015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bjetos, imagen y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t>12/23/2015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s-ES_tradnl" smtClean="0"/>
              <a:t>Clic para editar título</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s-ES_tradnl" smtClean="0"/>
              <a:t>Arrastre la imagen al marcador de posición o haga clic en el icono para agregar</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imágenes con título">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s-ES_tradnl" smtClean="0"/>
              <a:t>Clic para editar título</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4251665B-C24A-4702-B522-6A4334602E03}" type="datetimeFigureOut">
              <a:rPr lang="en-US" smtClean="0"/>
              <a:t>12/23/2015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12/23/2015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s-ES_tradnl" smtClean="0"/>
              <a:t>Clic para editar título</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12/23/2015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t>12/23/2015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4251665B-C24A-4702-B522-6A4334602E03}" type="datetimeFigureOut">
              <a:rPr lang="en-US" smtClean="0"/>
              <a:t>12/23/2015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s-ES_tradnl" smtClean="0"/>
              <a:t>Arrastre la imagen al marcador de posición o haga clic en el icono para agregar</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s-ES_tradnl" smtClean="0"/>
              <a:t>Clic para editar título</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s-ES_tradnl" smtClean="0"/>
              <a:t>Clic para editar título</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s-ES_tradnl" smtClean="0"/>
              <a:t>Haga clic para modificar el estilo de texto del patrón</a:t>
            </a:r>
          </a:p>
        </p:txBody>
      </p:sp>
      <p:sp>
        <p:nvSpPr>
          <p:cNvPr id="4" name="Date Placeholder 3"/>
          <p:cNvSpPr>
            <a:spLocks noGrp="1"/>
          </p:cNvSpPr>
          <p:nvPr>
            <p:ph type="dt" sz="half" idx="10"/>
          </p:nvPr>
        </p:nvSpPr>
        <p:spPr/>
        <p:txBody>
          <a:bodyPr/>
          <a:lstStyle/>
          <a:p>
            <a:fld id="{4251665B-C24A-4702-B522-6A4334602E03}" type="datetimeFigureOut">
              <a:rPr lang="en-US" smtClean="0"/>
              <a:t>12/23/2015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ción con imagen">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s-ES_tradnl" smtClean="0"/>
              <a:t>Arrastre la imagen al marcador de posición o haga clic en el icono para agregar</a:t>
            </a:r>
            <a:endParaRPr/>
          </a:p>
        </p:txBody>
      </p:sp>
      <p:sp>
        <p:nvSpPr>
          <p:cNvPr id="4" name="Date Placeholder 3"/>
          <p:cNvSpPr>
            <a:spLocks noGrp="1"/>
          </p:cNvSpPr>
          <p:nvPr>
            <p:ph type="dt" sz="half" idx="10"/>
          </p:nvPr>
        </p:nvSpPr>
        <p:spPr/>
        <p:txBody>
          <a:bodyPr/>
          <a:lstStyle/>
          <a:p>
            <a:fld id="{4251665B-C24A-4702-B522-6A4334602E03}" type="datetimeFigureOut">
              <a:rPr lang="en-US" smtClean="0"/>
              <a:t>12/23/2015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‹Nº›</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s-ES_tradnl" smtClean="0"/>
              <a:t>Clic para editar título</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t>12/23/2015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4251665B-C24A-4702-B522-6A4334602E03}" type="datetimeFigureOut">
              <a:rPr lang="en-US" smtClean="0"/>
              <a:t>12/23/2015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4251665B-C24A-4702-B522-6A4334602E03}" type="datetimeFigureOut">
              <a:rPr lang="en-US" smtClean="0"/>
              <a:t>12/23/2015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1665B-C24A-4702-B522-6A4334602E03}" type="datetimeFigureOut">
              <a:rPr lang="en-US" smtClean="0"/>
              <a:t>12/23/2015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D889E0-CAB2-4699-909D-B9A88D47ACBE}" type="slidenum">
              <a:rPr lang="en-US" smtClean="0"/>
              <a:t>‹Nº›</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4251665B-C24A-4702-B522-6A4334602E03}" type="datetimeFigureOut">
              <a:rPr lang="en-US" smtClean="0"/>
              <a:t>12/23/2015</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5FD889E0-CAB2-4699-909D-B9A88D47ACBE}" type="slidenum">
              <a:rPr lang="en-US" smtClean="0"/>
              <a:t>‹Nº›</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s-ES_tradnl" smtClean="0"/>
              <a:t>Clic para editar título</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3.xml"/><Relationship Id="rId7" Type="http://schemas.openxmlformats.org/officeDocument/2006/relationships/image" Target="../media/image2.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4.xml"/><Relationship Id="rId7" Type="http://schemas.openxmlformats.org/officeDocument/2006/relationships/image" Target="../media/image2.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5.xml"/><Relationship Id="rId7" Type="http://schemas.openxmlformats.org/officeDocument/2006/relationships/image" Target="../media/image2.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6.xml"/><Relationship Id="rId7" Type="http://schemas.openxmlformats.org/officeDocument/2006/relationships/image" Target="../media/image2.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7.xml"/><Relationship Id="rId7" Type="http://schemas.openxmlformats.org/officeDocument/2006/relationships/image" Target="../media/image2.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10.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ext uri="{D42A27DB-BD31-4B8C-83A1-F6EECF244321}">
                <p14:modId xmlns:p14="http://schemas.microsoft.com/office/powerpoint/2010/main" val="432087331"/>
              </p:ext>
            </p:extLst>
          </p:nvPr>
        </p:nvGraphicFramePr>
        <p:xfrm>
          <a:off x="1739900" y="4490601"/>
          <a:ext cx="5664200" cy="1587500"/>
        </p:xfrm>
        <a:graphic>
          <a:graphicData uri="http://schemas.openxmlformats.org/presentationml/2006/ole">
            <mc:AlternateContent xmlns:mc="http://schemas.openxmlformats.org/markup-compatibility/2006">
              <mc:Choice xmlns:v="urn:schemas-microsoft-com:vml" Requires="v">
                <p:oleObj spid="_x0000_s1192" name="Documento" r:id="rId3" imgW="5664200" imgH="1587500" progId="Word.Document.12">
                  <p:embed/>
                </p:oleObj>
              </mc:Choice>
              <mc:Fallback>
                <p:oleObj name="Documento" r:id="rId3" imgW="5664200" imgH="1587500" progId="Word.Document.12">
                  <p:embed/>
                  <p:pic>
                    <p:nvPicPr>
                      <p:cNvPr id="0" name=""/>
                      <p:cNvPicPr/>
                      <p:nvPr/>
                    </p:nvPicPr>
                    <p:blipFill>
                      <a:blip r:embed="rId4"/>
                      <a:stretch>
                        <a:fillRect/>
                      </a:stretch>
                    </p:blipFill>
                    <p:spPr>
                      <a:xfrm>
                        <a:off x="1739900" y="4490601"/>
                        <a:ext cx="5664200" cy="1587500"/>
                      </a:xfrm>
                      <a:prstGeom prst="rect">
                        <a:avLst/>
                      </a:prstGeom>
                    </p:spPr>
                  </p:pic>
                </p:oleObj>
              </mc:Fallback>
            </mc:AlternateContent>
          </a:graphicData>
        </a:graphic>
      </p:graphicFrame>
      <p:sp>
        <p:nvSpPr>
          <p:cNvPr id="2" name="Título 1"/>
          <p:cNvSpPr>
            <a:spLocks noGrp="1"/>
          </p:cNvSpPr>
          <p:nvPr>
            <p:ph type="ctrTitle"/>
          </p:nvPr>
        </p:nvSpPr>
        <p:spPr/>
        <p:txBody>
          <a:bodyPr>
            <a:noAutofit/>
          </a:bodyPr>
          <a:lstStyle/>
          <a:p>
            <a:pPr algn="ctr">
              <a:lnSpc>
                <a:spcPct val="100000"/>
              </a:lnSpc>
            </a:pPr>
            <a:r>
              <a:rPr lang="es-ES_tradnl" sz="2000" b="1" dirty="0">
                <a:solidFill>
                  <a:schemeClr val="tx1"/>
                </a:solidFill>
              </a:rPr>
              <a:t> </a:t>
            </a:r>
            <a:r>
              <a:rPr lang="es-ES_tradnl" sz="2000" dirty="0">
                <a:solidFill>
                  <a:schemeClr val="tx1"/>
                </a:solidFill>
              </a:rPr>
              <a:t/>
            </a:r>
            <a:br>
              <a:rPr lang="es-ES_tradnl" sz="2000" dirty="0">
                <a:solidFill>
                  <a:schemeClr val="tx1"/>
                </a:solidFill>
              </a:rPr>
            </a:br>
            <a:r>
              <a:rPr lang="es-CL" sz="2000" b="1" dirty="0">
                <a:solidFill>
                  <a:schemeClr val="tx1"/>
                </a:solidFill>
              </a:rPr>
              <a:t> </a:t>
            </a:r>
            <a:r>
              <a:rPr lang="es-ES_tradnl" sz="2000" dirty="0">
                <a:solidFill>
                  <a:schemeClr val="tx1"/>
                </a:solidFill>
              </a:rPr>
              <a:t/>
            </a:r>
            <a:br>
              <a:rPr lang="es-ES_tradnl" sz="2000" dirty="0">
                <a:solidFill>
                  <a:schemeClr val="tx1"/>
                </a:solidFill>
              </a:rPr>
            </a:br>
            <a:r>
              <a:rPr lang="es-CL" sz="2000" b="1" dirty="0"/>
              <a:t>ESTUDIO </a:t>
            </a:r>
            <a:r>
              <a:rPr lang="es-CL" sz="2000" b="1" dirty="0" smtClean="0"/>
              <a:t>“</a:t>
            </a:r>
            <a:r>
              <a:rPr lang="es-CL" sz="2000" b="1" dirty="0"/>
              <a:t>ANÁLISIS DE ALTERNATIVAS DE MODELO DE </a:t>
            </a:r>
            <a:r>
              <a:rPr lang="es-CL" sz="2000" b="1" dirty="0" smtClean="0"/>
              <a:t>GESTIÓN PARA </a:t>
            </a:r>
            <a:r>
              <a:rPr lang="es-CL" sz="2000" b="1" dirty="0"/>
              <a:t>EL FUNCIONAMIENTO DE UNA PLANTA FAENADORA DE CARNE BOVINA EN LA REGIÓN DE AYSÉN</a:t>
            </a:r>
            <a:r>
              <a:rPr lang="es-CL" sz="2000" b="1" dirty="0" smtClean="0"/>
              <a:t>“</a:t>
            </a:r>
            <a:endParaRPr lang="es-ES" sz="2000" dirty="0"/>
          </a:p>
        </p:txBody>
      </p:sp>
      <p:sp>
        <p:nvSpPr>
          <p:cNvPr id="3" name="Subtítulo 2"/>
          <p:cNvSpPr>
            <a:spLocks noGrp="1"/>
          </p:cNvSpPr>
          <p:nvPr>
            <p:ph type="subTitle" idx="1"/>
          </p:nvPr>
        </p:nvSpPr>
        <p:spPr>
          <a:xfrm>
            <a:off x="715108" y="2840530"/>
            <a:ext cx="7754112" cy="484632"/>
          </a:xfrm>
        </p:spPr>
        <p:txBody>
          <a:bodyPr>
            <a:noAutofit/>
          </a:bodyPr>
          <a:lstStyle/>
          <a:p>
            <a:pPr algn="ctr"/>
            <a:r>
              <a:rPr lang="es-ES" sz="3200" dirty="0" smtClean="0">
                <a:solidFill>
                  <a:schemeClr val="tx1"/>
                </a:solidFill>
              </a:rPr>
              <a:t>Reuniones de Ajuste Metodológico </a:t>
            </a:r>
          </a:p>
          <a:p>
            <a:pPr algn="ctr"/>
            <a:r>
              <a:rPr lang="es-ES" sz="2800" dirty="0" smtClean="0">
                <a:solidFill>
                  <a:schemeClr val="tx1"/>
                </a:solidFill>
              </a:rPr>
              <a:t>Fase 1: 25, 26 de agosto</a:t>
            </a:r>
          </a:p>
          <a:p>
            <a:pPr algn="ctr"/>
            <a:r>
              <a:rPr lang="es-ES" sz="2800" dirty="0" smtClean="0">
                <a:solidFill>
                  <a:schemeClr val="tx1"/>
                </a:solidFill>
              </a:rPr>
              <a:t>Fase 2 y final: 3 de septiembre</a:t>
            </a:r>
          </a:p>
          <a:p>
            <a:pPr algn="ctr"/>
            <a:r>
              <a:rPr lang="es-ES" sz="2800" dirty="0" smtClean="0">
                <a:solidFill>
                  <a:schemeClr val="tx1"/>
                </a:solidFill>
              </a:rPr>
              <a:t>Etapa 0 “</a:t>
            </a:r>
            <a:r>
              <a:rPr lang="es-ES" sz="2800" dirty="0" err="1" smtClean="0">
                <a:solidFill>
                  <a:schemeClr val="tx1"/>
                </a:solidFill>
              </a:rPr>
              <a:t>Kickoff</a:t>
            </a:r>
            <a:r>
              <a:rPr lang="es-ES" sz="2800" dirty="0" smtClean="0">
                <a:solidFill>
                  <a:schemeClr val="tx1"/>
                </a:solidFill>
              </a:rPr>
              <a:t>”</a:t>
            </a:r>
          </a:p>
          <a:p>
            <a:pPr algn="ctr"/>
            <a:endParaRPr lang="es-ES" sz="2800" dirty="0">
              <a:solidFill>
                <a:schemeClr val="tx1"/>
              </a:solidFill>
            </a:endParaRPr>
          </a:p>
        </p:txBody>
      </p:sp>
      <p:pic>
        <p:nvPicPr>
          <p:cNvPr id="8" name="Picture 1"/>
          <p:cNvPicPr/>
          <p:nvPr/>
        </p:nvPicPr>
        <p:blipFill rotWithShape="1">
          <a:blip r:embed="rId5" cstate="print"/>
          <a:srcRect t="15765" b="33071"/>
          <a:stretch/>
        </p:blipFill>
        <p:spPr bwMode="auto">
          <a:xfrm>
            <a:off x="0" y="2222675"/>
            <a:ext cx="2695575" cy="617855"/>
          </a:xfrm>
          <a:prstGeom prst="rect">
            <a:avLst/>
          </a:prstGeom>
          <a:noFill/>
          <a:ln>
            <a:noFill/>
          </a:ln>
          <a:extLst>
            <a:ext uri="{53640926-AAD7-44D8-BBD7-CCE9431645EC}">
              <a14:shadowObscured xmlns:a14="http://schemas.microsoft.com/office/drawing/2010/main"/>
            </a:ext>
          </a:extLst>
        </p:spPr>
      </p:pic>
      <p:pic>
        <p:nvPicPr>
          <p:cNvPr id="9" name="Imagen 8"/>
          <p:cNvPicPr/>
          <p:nvPr/>
        </p:nvPicPr>
        <p:blipFill>
          <a:blip r:embed="rId6" cstate="email">
            <a:extLst>
              <a:ext uri="{28A0092B-C50C-407E-A947-70E740481C1C}">
                <a14:useLocalDpi xmlns:a14="http://schemas.microsoft.com/office/drawing/2010/main" val="0"/>
              </a:ext>
            </a:extLst>
          </a:blip>
          <a:stretch>
            <a:fillRect/>
          </a:stretch>
        </p:blipFill>
        <p:spPr>
          <a:xfrm>
            <a:off x="0" y="3325162"/>
            <a:ext cx="1691640" cy="1737360"/>
          </a:xfrm>
          <a:prstGeom prst="rect">
            <a:avLst/>
          </a:prstGeom>
        </p:spPr>
      </p:pic>
    </p:spTree>
    <p:extLst>
      <p:ext uri="{BB962C8B-B14F-4D97-AF65-F5344CB8AC3E}">
        <p14:creationId xmlns:p14="http://schemas.microsoft.com/office/powerpoint/2010/main" val="3182703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normAutofit/>
          </a:bodyPr>
          <a:lstStyle/>
          <a:p>
            <a:r>
              <a:rPr lang="es-ES" dirty="0" smtClean="0"/>
              <a:t>2. Prioridades Metodológicas</a:t>
            </a:r>
            <a:endParaRPr lang="es-ES" dirty="0"/>
          </a:p>
        </p:txBody>
      </p:sp>
      <p:sp>
        <p:nvSpPr>
          <p:cNvPr id="7" name="Marcador de texto 6"/>
          <p:cNvSpPr>
            <a:spLocks noGrp="1"/>
          </p:cNvSpPr>
          <p:nvPr>
            <p:ph type="body" idx="1"/>
          </p:nvPr>
        </p:nvSpPr>
        <p:spPr/>
        <p:txBody>
          <a:bodyPr/>
          <a:lstStyle/>
          <a:p>
            <a:endParaRPr lang="es-ES"/>
          </a:p>
        </p:txBody>
      </p:sp>
      <p:pic>
        <p:nvPicPr>
          <p:cNvPr id="4" name="Picture 1"/>
          <p:cNvPicPr/>
          <p:nvPr/>
        </p:nvPicPr>
        <p:blipFill rotWithShape="1">
          <a:blip r:embed="rId2" cstate="print"/>
          <a:srcRect t="15765" b="33071"/>
          <a:stretch/>
        </p:blipFill>
        <p:spPr bwMode="auto">
          <a:xfrm>
            <a:off x="0" y="39038"/>
            <a:ext cx="2695575" cy="617855"/>
          </a:xfrm>
          <a:prstGeom prst="rect">
            <a:avLst/>
          </a:prstGeom>
          <a:noFill/>
          <a:ln>
            <a:noFill/>
          </a:ln>
          <a:extLst>
            <a:ext uri="{53640926-AAD7-44D8-BBD7-CCE9431645EC}">
              <a14:shadowObscured xmlns:a14="http://schemas.microsoft.com/office/drawing/2010/main"/>
            </a:ext>
          </a:extLst>
        </p:spPr>
      </p:pic>
      <p:pic>
        <p:nvPicPr>
          <p:cNvPr id="5" name="Imagen 4"/>
          <p:cNvPicPr/>
          <p:nvPr/>
        </p:nvPicPr>
        <p:blipFill>
          <a:blip r:embed="rId3" cstate="email">
            <a:extLst>
              <a:ext uri="{28A0092B-C50C-407E-A947-70E740481C1C}">
                <a14:useLocalDpi xmlns:a14="http://schemas.microsoft.com/office/drawing/2010/main" val="0"/>
              </a:ext>
            </a:extLst>
          </a:blip>
          <a:stretch>
            <a:fillRect/>
          </a:stretch>
        </p:blipFill>
        <p:spPr>
          <a:xfrm>
            <a:off x="2674938" y="28185"/>
            <a:ext cx="1691640" cy="1737360"/>
          </a:xfrm>
          <a:prstGeom prst="rect">
            <a:avLst/>
          </a:prstGeom>
        </p:spPr>
      </p:pic>
    </p:spTree>
    <p:extLst>
      <p:ext uri="{BB962C8B-B14F-4D97-AF65-F5344CB8AC3E}">
        <p14:creationId xmlns:p14="http://schemas.microsoft.com/office/powerpoint/2010/main" val="2640278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r>
              <a:rPr lang="es-ES" dirty="0" smtClean="0"/>
              <a:t>2.- Propuesta Metodológica</a:t>
            </a:r>
            <a:br>
              <a:rPr lang="es-ES" dirty="0" smtClean="0"/>
            </a:br>
            <a:r>
              <a:rPr lang="es-ES" dirty="0" smtClean="0"/>
              <a:t>Etapa 0. </a:t>
            </a:r>
            <a:r>
              <a:rPr lang="es-ES" dirty="0" err="1" smtClean="0"/>
              <a:t>Kick</a:t>
            </a:r>
            <a:r>
              <a:rPr lang="es-ES" dirty="0" smtClean="0"/>
              <a:t> Off</a:t>
            </a:r>
            <a:endParaRPr lang="es-ES" dirty="0"/>
          </a:p>
        </p:txBody>
      </p:sp>
      <p:pic>
        <p:nvPicPr>
          <p:cNvPr id="4098"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8169" r="15646" b="20094"/>
          <a:stretch/>
        </p:blipFill>
        <p:spPr bwMode="auto">
          <a:xfrm>
            <a:off x="284163" y="2076450"/>
            <a:ext cx="5498711" cy="3886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1"/>
          <p:cNvPicPr/>
          <p:nvPr/>
        </p:nvPicPr>
        <p:blipFill rotWithShape="1">
          <a:blip r:embed="rId3" cstate="print"/>
          <a:srcRect t="15765" b="33071"/>
          <a:stretch/>
        </p:blipFill>
        <p:spPr bwMode="auto">
          <a:xfrm>
            <a:off x="6331527" y="2574420"/>
            <a:ext cx="2695575" cy="617855"/>
          </a:xfrm>
          <a:prstGeom prst="rect">
            <a:avLst/>
          </a:prstGeom>
          <a:noFill/>
          <a:ln>
            <a:noFill/>
          </a:ln>
          <a:extLst>
            <a:ext uri="{53640926-AAD7-44D8-BBD7-CCE9431645EC}">
              <a14:shadowObscured xmlns:a14="http://schemas.microsoft.com/office/drawing/2010/main"/>
            </a:ext>
          </a:extLst>
        </p:spPr>
      </p:pic>
      <p:pic>
        <p:nvPicPr>
          <p:cNvPr id="6" name="Imagen 5"/>
          <p:cNvPicPr/>
          <p:nvPr/>
        </p:nvPicPr>
        <p:blipFill>
          <a:blip r:embed="rId4" cstate="email">
            <a:extLst>
              <a:ext uri="{28A0092B-C50C-407E-A947-70E740481C1C}">
                <a14:useLocalDpi xmlns:a14="http://schemas.microsoft.com/office/drawing/2010/main" val="0"/>
              </a:ext>
            </a:extLst>
          </a:blip>
          <a:stretch>
            <a:fillRect/>
          </a:stretch>
        </p:blipFill>
        <p:spPr>
          <a:xfrm>
            <a:off x="6833494" y="3838185"/>
            <a:ext cx="1691640" cy="1737360"/>
          </a:xfrm>
          <a:prstGeom prst="rect">
            <a:avLst/>
          </a:prstGeom>
        </p:spPr>
      </p:pic>
    </p:spTree>
    <p:extLst>
      <p:ext uri="{BB962C8B-B14F-4D97-AF65-F5344CB8AC3E}">
        <p14:creationId xmlns:p14="http://schemas.microsoft.com/office/powerpoint/2010/main" val="25957057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r>
              <a:rPr lang="es-ES" dirty="0" smtClean="0"/>
              <a:t>2.- Propuesta Metodológica</a:t>
            </a:r>
            <a:br>
              <a:rPr lang="es-ES" dirty="0" smtClean="0"/>
            </a:br>
            <a:r>
              <a:rPr lang="es-ES" sz="3100" dirty="0" smtClean="0"/>
              <a:t>Etapa 1. Determinación del Volumen de Extracción Base</a:t>
            </a:r>
            <a:endParaRPr lang="es-ES" sz="3100" dirty="0"/>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42900" y="1830330"/>
            <a:ext cx="8515350" cy="49768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1"/>
          <p:cNvPicPr/>
          <p:nvPr/>
        </p:nvPicPr>
        <p:blipFill rotWithShape="1">
          <a:blip r:embed="rId3" cstate="print"/>
          <a:srcRect t="15765" b="33071"/>
          <a:stretch/>
        </p:blipFill>
        <p:spPr bwMode="auto">
          <a:xfrm>
            <a:off x="110837" y="2228056"/>
            <a:ext cx="2695575" cy="617855"/>
          </a:xfrm>
          <a:prstGeom prst="rect">
            <a:avLst/>
          </a:prstGeom>
          <a:noFill/>
          <a:ln>
            <a:noFill/>
          </a:ln>
          <a:extLst>
            <a:ext uri="{53640926-AAD7-44D8-BBD7-CCE9431645EC}">
              <a14:shadowObscured xmlns:a14="http://schemas.microsoft.com/office/drawing/2010/main"/>
            </a:ext>
          </a:extLst>
        </p:spPr>
      </p:pic>
      <p:pic>
        <p:nvPicPr>
          <p:cNvPr id="6" name="Imagen 5"/>
          <p:cNvPicPr/>
          <p:nvPr/>
        </p:nvPicPr>
        <p:blipFill>
          <a:blip r:embed="rId4" cstate="email">
            <a:extLst>
              <a:ext uri="{28A0092B-C50C-407E-A947-70E740481C1C}">
                <a14:useLocalDpi xmlns:a14="http://schemas.microsoft.com/office/drawing/2010/main" val="0"/>
              </a:ext>
            </a:extLst>
          </a:blip>
          <a:stretch>
            <a:fillRect/>
          </a:stretch>
        </p:blipFill>
        <p:spPr>
          <a:xfrm>
            <a:off x="2785775" y="2217203"/>
            <a:ext cx="1691640" cy="1737360"/>
          </a:xfrm>
          <a:prstGeom prst="rect">
            <a:avLst/>
          </a:prstGeom>
        </p:spPr>
      </p:pic>
    </p:spTree>
    <p:extLst>
      <p:ext uri="{BB962C8B-B14F-4D97-AF65-F5344CB8AC3E}">
        <p14:creationId xmlns:p14="http://schemas.microsoft.com/office/powerpoint/2010/main" val="1521658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84163" y="361950"/>
            <a:ext cx="8574087" cy="1238250"/>
          </a:xfrm>
        </p:spPr>
        <p:txBody>
          <a:bodyPr>
            <a:normAutofit fontScale="90000"/>
          </a:bodyPr>
          <a:lstStyle/>
          <a:p>
            <a:r>
              <a:rPr lang="es-ES" sz="3100" dirty="0" smtClean="0"/>
              <a:t>2.- Propuesta Metodológica</a:t>
            </a:r>
            <a:r>
              <a:rPr lang="es-ES" sz="3600" dirty="0" smtClean="0"/>
              <a:t/>
            </a:r>
            <a:br>
              <a:rPr lang="es-ES" sz="3600" dirty="0" smtClean="0"/>
            </a:br>
            <a:r>
              <a:rPr lang="es-ES" sz="2700" dirty="0" smtClean="0"/>
              <a:t>Etapa 1. Determinación del Volumen de Extracción Base</a:t>
            </a:r>
            <a:br>
              <a:rPr lang="es-ES" sz="2700" dirty="0" smtClean="0"/>
            </a:br>
            <a:r>
              <a:rPr lang="es-ES" sz="2700" dirty="0" smtClean="0"/>
              <a:t>Métodos</a:t>
            </a:r>
            <a:endParaRPr lang="es-ES" sz="2200" dirty="0"/>
          </a:p>
        </p:txBody>
      </p:sp>
      <p:pic>
        <p:nvPicPr>
          <p:cNvPr id="1433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69863" y="2381250"/>
            <a:ext cx="8790026" cy="3619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1"/>
          <p:cNvPicPr/>
          <p:nvPr/>
        </p:nvPicPr>
        <p:blipFill rotWithShape="1">
          <a:blip r:embed="rId3" cstate="print"/>
          <a:srcRect t="15765" b="33071"/>
          <a:stretch/>
        </p:blipFill>
        <p:spPr bwMode="auto">
          <a:xfrm>
            <a:off x="0" y="1763395"/>
            <a:ext cx="2695575" cy="617855"/>
          </a:xfrm>
          <a:prstGeom prst="rect">
            <a:avLst/>
          </a:prstGeom>
          <a:noFill/>
          <a:ln>
            <a:noFill/>
          </a:ln>
          <a:extLst>
            <a:ext uri="{53640926-AAD7-44D8-BBD7-CCE9431645EC}">
              <a14:shadowObscured xmlns:a14="http://schemas.microsoft.com/office/drawing/2010/main"/>
            </a:ext>
          </a:extLst>
        </p:spPr>
      </p:pic>
      <p:pic>
        <p:nvPicPr>
          <p:cNvPr id="6" name="Imagen 5"/>
          <p:cNvPicPr/>
          <p:nvPr/>
        </p:nvPicPr>
        <p:blipFill>
          <a:blip r:embed="rId4" cstate="email">
            <a:extLst>
              <a:ext uri="{28A0092B-C50C-407E-A947-70E740481C1C}">
                <a14:useLocalDpi xmlns:a14="http://schemas.microsoft.com/office/drawing/2010/main" val="0"/>
              </a:ext>
            </a:extLst>
          </a:blip>
          <a:stretch>
            <a:fillRect/>
          </a:stretch>
        </p:blipFill>
        <p:spPr>
          <a:xfrm>
            <a:off x="0" y="-55562"/>
            <a:ext cx="1691640" cy="1737360"/>
          </a:xfrm>
          <a:prstGeom prst="rect">
            <a:avLst/>
          </a:prstGeom>
        </p:spPr>
      </p:pic>
    </p:spTree>
    <p:extLst>
      <p:ext uri="{BB962C8B-B14F-4D97-AF65-F5344CB8AC3E}">
        <p14:creationId xmlns:p14="http://schemas.microsoft.com/office/powerpoint/2010/main" val="19256595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84163" y="361950"/>
            <a:ext cx="8574087" cy="1238250"/>
          </a:xfrm>
        </p:spPr>
        <p:txBody>
          <a:bodyPr>
            <a:normAutofit fontScale="90000"/>
          </a:bodyPr>
          <a:lstStyle/>
          <a:p>
            <a:r>
              <a:rPr lang="es-ES" sz="3100" dirty="0" smtClean="0"/>
              <a:t>2.- Propuesta Metodológica</a:t>
            </a:r>
            <a:r>
              <a:rPr lang="es-ES" sz="3600" dirty="0" smtClean="0"/>
              <a:t/>
            </a:r>
            <a:br>
              <a:rPr lang="es-ES" sz="3600" dirty="0" smtClean="0"/>
            </a:br>
            <a:r>
              <a:rPr lang="es-ES" sz="2700" dirty="0" smtClean="0"/>
              <a:t>Etapa 1. Determinación del Volumen de Extracción Base</a:t>
            </a:r>
            <a:br>
              <a:rPr lang="es-ES" sz="2700" dirty="0" smtClean="0"/>
            </a:br>
            <a:r>
              <a:rPr lang="es-ES" sz="2700" dirty="0" smtClean="0"/>
              <a:t>Métodos</a:t>
            </a:r>
            <a:endParaRPr lang="es-ES" sz="2200" dirty="0"/>
          </a:p>
        </p:txBody>
      </p:sp>
      <p:sp>
        <p:nvSpPr>
          <p:cNvPr id="2" name="Rectangle 2"/>
          <p:cNvSpPr>
            <a:spLocks noChangeArrowheads="1"/>
          </p:cNvSpPr>
          <p:nvPr/>
        </p:nvSpPr>
        <p:spPr bwMode="auto">
          <a:xfrm>
            <a:off x="472966" y="1844123"/>
            <a:ext cx="8024648" cy="40318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tabLst/>
            </a:pPr>
            <a:r>
              <a:rPr kumimoji="0" lang="es-ES_tradnl" altLang="es-CL" sz="2000" b="1" i="0" u="none" strike="noStrike" cap="none" normalizeH="0" baseline="0" dirty="0" smtClean="0">
                <a:ln>
                  <a:noFill/>
                </a:ln>
                <a:solidFill>
                  <a:schemeClr val="tx1"/>
                </a:solidFill>
                <a:effectLst/>
                <a:latin typeface="+mj-lt"/>
                <a:ea typeface="MS Mincho" pitchFamily="49" charset="-128"/>
                <a:cs typeface="Times New Roman" pitchFamily="18" charset="0"/>
              </a:rPr>
              <a:t>Estratos Poblacionales</a:t>
            </a:r>
          </a:p>
          <a:p>
            <a:pPr marL="0" marR="0" lvl="0" indent="0" algn="l" defTabSz="914400" rtl="0" eaLnBrk="1" fontAlgn="base" latinLnBrk="0" hangingPunct="1">
              <a:lnSpc>
                <a:spcPct val="100000"/>
              </a:lnSpc>
              <a:spcBef>
                <a:spcPct val="0"/>
              </a:spcBef>
              <a:spcAft>
                <a:spcPct val="0"/>
              </a:spcAft>
              <a:buClrTx/>
              <a:buSzTx/>
              <a:tabLst/>
            </a:pPr>
            <a:endParaRPr kumimoji="0" lang="es-ES_tradnl" altLang="es-CL" sz="2000" b="1" i="0" u="none" strike="noStrike" cap="none" normalizeH="0" baseline="0" dirty="0" smtClean="0">
              <a:ln>
                <a:noFill/>
              </a:ln>
              <a:solidFill>
                <a:schemeClr val="tx1"/>
              </a:solidFill>
              <a:effectLst/>
              <a:latin typeface="+mj-lt"/>
              <a:ea typeface="MS Mincho" pitchFamily="49" charset="-128"/>
              <a:cs typeface="Times New Roman" pitchFamily="18" charset="0"/>
            </a:endParaRPr>
          </a:p>
          <a:p>
            <a:pPr lvl="0"/>
            <a:r>
              <a:rPr kumimoji="0" lang="es-ES_tradnl" altLang="es-CL" sz="1600" b="0" i="0" u="none" strike="noStrike" cap="none" normalizeH="0" baseline="0" dirty="0" smtClean="0">
                <a:ln>
                  <a:noFill/>
                </a:ln>
                <a:solidFill>
                  <a:schemeClr val="tx1"/>
                </a:solidFill>
                <a:effectLst/>
                <a:latin typeface="+mj-lt"/>
                <a:ea typeface="MS Mincho" pitchFamily="49" charset="-128"/>
                <a:cs typeface="Times New Roman" pitchFamily="18" charset="0"/>
              </a:rPr>
              <a:t>   </a:t>
            </a:r>
            <a:r>
              <a:rPr lang="es-ES_tradnl" dirty="0"/>
              <a:t>Los datos de mejor calidad disponibles fueron los obtenidos por el Censo Agropecuario y Forestal del año 2007 (Censo 2007). </a:t>
            </a:r>
          </a:p>
          <a:p>
            <a:r>
              <a:rPr lang="es-ES_tradnl" dirty="0"/>
              <a:t> </a:t>
            </a:r>
          </a:p>
          <a:p>
            <a:pPr lvl="0"/>
            <a:r>
              <a:rPr lang="es-ES_tradnl" dirty="0"/>
              <a:t>En base a la información del Censo 2007, se identificaron 2.300 rebaños en los que se mantienen bovinos. </a:t>
            </a:r>
          </a:p>
          <a:p>
            <a:r>
              <a:rPr lang="es-ES_tradnl" dirty="0"/>
              <a:t> </a:t>
            </a:r>
          </a:p>
          <a:p>
            <a:pPr lvl="0"/>
            <a:r>
              <a:rPr lang="es-ES_tradnl" dirty="0"/>
              <a:t>Se definieron tres estratos poblacionales, según las existencias de bovinos en los diferentes rebaños. Los estratos, sus criterios de definición y número de predios según estrato se presentan a continuación.</a:t>
            </a:r>
          </a:p>
          <a:p>
            <a:r>
              <a:rPr lang="es-ES_tradnl" dirty="0"/>
              <a:t> </a:t>
            </a:r>
          </a:p>
          <a:p>
            <a:r>
              <a:rPr lang="es-ES_tradnl" dirty="0"/>
              <a:t> </a:t>
            </a:r>
            <a:r>
              <a:rPr lang="es-ES" dirty="0"/>
              <a:t> </a:t>
            </a:r>
            <a:endParaRPr lang="es-ES_tradnl" dirty="0"/>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es-CL" altLang="es-CL"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3"/>
          <p:cNvSpPr>
            <a:spLocks noChangeArrowheads="1"/>
          </p:cNvSpPr>
          <p:nvPr/>
        </p:nvSpPr>
        <p:spPr bwMode="auto">
          <a:xfrm>
            <a:off x="0" y="1876425"/>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altLang="es-CL" sz="1800" b="0" i="0" u="none" strike="noStrike" cap="none" normalizeH="0" baseline="0" smtClean="0">
              <a:ln>
                <a:noFill/>
              </a:ln>
              <a:solidFill>
                <a:schemeClr val="tx1"/>
              </a:solidFill>
              <a:effectLst/>
              <a:latin typeface="Arial" pitchFamily="34" charset="0"/>
              <a:cs typeface="Arial" pitchFamily="34" charset="0"/>
            </a:endParaRPr>
          </a:p>
        </p:txBody>
      </p:sp>
      <p:pic>
        <p:nvPicPr>
          <p:cNvPr id="6" name="Imagen 5"/>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648857" y="5239678"/>
            <a:ext cx="3701143" cy="1309893"/>
          </a:xfrm>
          <a:prstGeom prst="rect">
            <a:avLst/>
          </a:prstGeom>
          <a:noFill/>
          <a:ln>
            <a:noFill/>
          </a:ln>
        </p:spPr>
      </p:pic>
      <p:pic>
        <p:nvPicPr>
          <p:cNvPr id="7" name="Picture 1"/>
          <p:cNvPicPr/>
          <p:nvPr/>
        </p:nvPicPr>
        <p:blipFill rotWithShape="1">
          <a:blip r:embed="rId3" cstate="print"/>
          <a:srcRect t="15765" b="33071"/>
          <a:stretch/>
        </p:blipFill>
        <p:spPr bwMode="auto">
          <a:xfrm>
            <a:off x="0" y="5810991"/>
            <a:ext cx="2695575" cy="617855"/>
          </a:xfrm>
          <a:prstGeom prst="rect">
            <a:avLst/>
          </a:prstGeom>
          <a:noFill/>
          <a:ln>
            <a:noFill/>
          </a:ln>
          <a:extLst>
            <a:ext uri="{53640926-AAD7-44D8-BBD7-CCE9431645EC}">
              <a14:shadowObscured xmlns:a14="http://schemas.microsoft.com/office/drawing/2010/main"/>
            </a:ext>
          </a:extLst>
        </p:spPr>
      </p:pic>
      <p:pic>
        <p:nvPicPr>
          <p:cNvPr id="8" name="Imagen 7"/>
          <p:cNvPicPr/>
          <p:nvPr/>
        </p:nvPicPr>
        <p:blipFill>
          <a:blip r:embed="rId4" cstate="email">
            <a:extLst>
              <a:ext uri="{28A0092B-C50C-407E-A947-70E740481C1C}">
                <a14:useLocalDpi xmlns:a14="http://schemas.microsoft.com/office/drawing/2010/main" val="0"/>
              </a:ext>
            </a:extLst>
          </a:blip>
          <a:stretch>
            <a:fillRect/>
          </a:stretch>
        </p:blipFill>
        <p:spPr>
          <a:xfrm>
            <a:off x="0" y="-55562"/>
            <a:ext cx="1691640" cy="1737360"/>
          </a:xfrm>
          <a:prstGeom prst="rect">
            <a:avLst/>
          </a:prstGeom>
        </p:spPr>
      </p:pic>
    </p:spTree>
    <p:extLst>
      <p:ext uri="{BB962C8B-B14F-4D97-AF65-F5344CB8AC3E}">
        <p14:creationId xmlns:p14="http://schemas.microsoft.com/office/powerpoint/2010/main" val="18028750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84163" y="361950"/>
            <a:ext cx="8574087" cy="1238250"/>
          </a:xfrm>
        </p:spPr>
        <p:txBody>
          <a:bodyPr>
            <a:normAutofit fontScale="90000"/>
          </a:bodyPr>
          <a:lstStyle/>
          <a:p>
            <a:r>
              <a:rPr lang="es-ES" sz="3100" dirty="0" smtClean="0"/>
              <a:t>2.- Propuesta Metodológica</a:t>
            </a:r>
            <a:r>
              <a:rPr lang="es-ES" sz="3600" dirty="0" smtClean="0"/>
              <a:t/>
            </a:r>
            <a:br>
              <a:rPr lang="es-ES" sz="3600" dirty="0" smtClean="0"/>
            </a:br>
            <a:r>
              <a:rPr lang="es-ES" sz="2700" dirty="0" smtClean="0"/>
              <a:t>Etapa 1. Determinación del Volumen de Extracción Base</a:t>
            </a:r>
            <a:br>
              <a:rPr lang="es-ES" sz="2700" dirty="0" smtClean="0"/>
            </a:br>
            <a:r>
              <a:rPr lang="es-ES" sz="2700" dirty="0" smtClean="0"/>
              <a:t>Métodos</a:t>
            </a:r>
            <a:endParaRPr lang="es-ES" sz="2200" dirty="0"/>
          </a:p>
        </p:txBody>
      </p:sp>
      <p:sp>
        <p:nvSpPr>
          <p:cNvPr id="3" name="Rectangle 3"/>
          <p:cNvSpPr>
            <a:spLocks noChangeArrowheads="1"/>
          </p:cNvSpPr>
          <p:nvPr/>
        </p:nvSpPr>
        <p:spPr bwMode="auto">
          <a:xfrm>
            <a:off x="0" y="1876425"/>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altLang="es-CL" sz="1800" b="0" i="0" u="none" strike="noStrike" cap="none" normalizeH="0" baseline="0" smtClean="0">
              <a:ln>
                <a:noFill/>
              </a:ln>
              <a:solidFill>
                <a:schemeClr val="tx1"/>
              </a:solidFill>
              <a:effectLst/>
              <a:latin typeface="Arial" pitchFamily="34" charset="0"/>
              <a:cs typeface="Arial" pitchFamily="34" charset="0"/>
            </a:endParaRPr>
          </a:p>
        </p:txBody>
      </p:sp>
      <p:pic>
        <p:nvPicPr>
          <p:cNvPr id="7" name="Imagen 6"/>
          <p:cNvPicPr>
            <a:picLocks noChangeAspect="1"/>
          </p:cNvPicPr>
          <p:nvPr/>
        </p:nvPicPr>
        <p:blipFill>
          <a:blip r:embed="rId2"/>
          <a:stretch>
            <a:fillRect/>
          </a:stretch>
        </p:blipFill>
        <p:spPr>
          <a:xfrm>
            <a:off x="417286" y="1876424"/>
            <a:ext cx="8440964" cy="4740275"/>
          </a:xfrm>
          <a:prstGeom prst="rect">
            <a:avLst/>
          </a:prstGeom>
        </p:spPr>
      </p:pic>
      <p:pic>
        <p:nvPicPr>
          <p:cNvPr id="6" name="Picture 1"/>
          <p:cNvPicPr/>
          <p:nvPr/>
        </p:nvPicPr>
        <p:blipFill rotWithShape="1">
          <a:blip r:embed="rId3" cstate="print"/>
          <a:srcRect t="15765" b="33071"/>
          <a:stretch/>
        </p:blipFill>
        <p:spPr bwMode="auto">
          <a:xfrm>
            <a:off x="6162675" y="5689917"/>
            <a:ext cx="2695575" cy="617855"/>
          </a:xfrm>
          <a:prstGeom prst="rect">
            <a:avLst/>
          </a:prstGeom>
          <a:noFill/>
          <a:ln>
            <a:noFill/>
          </a:ln>
          <a:extLst>
            <a:ext uri="{53640926-AAD7-44D8-BBD7-CCE9431645EC}">
              <a14:shadowObscured xmlns:a14="http://schemas.microsoft.com/office/drawing/2010/main"/>
            </a:ext>
          </a:extLst>
        </p:spPr>
      </p:pic>
      <p:pic>
        <p:nvPicPr>
          <p:cNvPr id="8" name="Imagen 7"/>
          <p:cNvPicPr/>
          <p:nvPr/>
        </p:nvPicPr>
        <p:blipFill>
          <a:blip r:embed="rId4" cstate="email">
            <a:extLst>
              <a:ext uri="{28A0092B-C50C-407E-A947-70E740481C1C}">
                <a14:useLocalDpi xmlns:a14="http://schemas.microsoft.com/office/drawing/2010/main" val="0"/>
              </a:ext>
            </a:extLst>
          </a:blip>
          <a:stretch>
            <a:fillRect/>
          </a:stretch>
        </p:blipFill>
        <p:spPr>
          <a:xfrm>
            <a:off x="0" y="-55562"/>
            <a:ext cx="1691640" cy="1737360"/>
          </a:xfrm>
          <a:prstGeom prst="rect">
            <a:avLst/>
          </a:prstGeom>
        </p:spPr>
      </p:pic>
    </p:spTree>
    <p:extLst>
      <p:ext uri="{BB962C8B-B14F-4D97-AF65-F5344CB8AC3E}">
        <p14:creationId xmlns:p14="http://schemas.microsoft.com/office/powerpoint/2010/main" val="18227359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84163" y="361950"/>
            <a:ext cx="8574087" cy="1238250"/>
          </a:xfrm>
        </p:spPr>
        <p:txBody>
          <a:bodyPr>
            <a:normAutofit fontScale="90000"/>
          </a:bodyPr>
          <a:lstStyle/>
          <a:p>
            <a:r>
              <a:rPr lang="es-ES" sz="3100" dirty="0" smtClean="0"/>
              <a:t>2.- Propuesta Metodológica</a:t>
            </a:r>
            <a:r>
              <a:rPr lang="es-ES" sz="3600" dirty="0" smtClean="0"/>
              <a:t/>
            </a:r>
            <a:br>
              <a:rPr lang="es-ES" sz="3600" dirty="0" smtClean="0"/>
            </a:br>
            <a:r>
              <a:rPr lang="es-ES" sz="2700" dirty="0" smtClean="0"/>
              <a:t>Etapa 1. Determinación del Volumen de Extracción Base</a:t>
            </a:r>
            <a:br>
              <a:rPr lang="es-ES" sz="2700" dirty="0" smtClean="0"/>
            </a:br>
            <a:r>
              <a:rPr lang="es-ES" sz="2700" dirty="0" smtClean="0"/>
              <a:t>Métodos</a:t>
            </a:r>
            <a:endParaRPr lang="es-ES" sz="2200" dirty="0"/>
          </a:p>
        </p:txBody>
      </p:sp>
      <p:sp>
        <p:nvSpPr>
          <p:cNvPr id="3" name="Rectangle 3"/>
          <p:cNvSpPr>
            <a:spLocks noChangeArrowheads="1"/>
          </p:cNvSpPr>
          <p:nvPr/>
        </p:nvSpPr>
        <p:spPr bwMode="auto">
          <a:xfrm>
            <a:off x="0" y="1876425"/>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altLang="es-CL" sz="1800" b="0" i="0" u="none" strike="noStrike" cap="none" normalizeH="0" baseline="0" smtClean="0">
              <a:ln>
                <a:noFill/>
              </a:ln>
              <a:solidFill>
                <a:schemeClr val="tx1"/>
              </a:solidFill>
              <a:effectLst/>
              <a:latin typeface="Arial" pitchFamily="34" charset="0"/>
              <a:cs typeface="Arial" pitchFamily="34" charset="0"/>
            </a:endParaRPr>
          </a:p>
        </p:txBody>
      </p:sp>
      <p:pic>
        <p:nvPicPr>
          <p:cNvPr id="6" name="Imagen 5"/>
          <p:cNvPicPr>
            <a:picLocks noChangeAspect="1"/>
          </p:cNvPicPr>
          <p:nvPr/>
        </p:nvPicPr>
        <p:blipFill>
          <a:blip r:embed="rId2"/>
          <a:stretch>
            <a:fillRect/>
          </a:stretch>
        </p:blipFill>
        <p:spPr>
          <a:xfrm>
            <a:off x="449829" y="2032000"/>
            <a:ext cx="8408421" cy="3918857"/>
          </a:xfrm>
          <a:prstGeom prst="rect">
            <a:avLst/>
          </a:prstGeom>
        </p:spPr>
      </p:pic>
      <p:pic>
        <p:nvPicPr>
          <p:cNvPr id="7" name="Picture 1"/>
          <p:cNvPicPr/>
          <p:nvPr/>
        </p:nvPicPr>
        <p:blipFill rotWithShape="1">
          <a:blip r:embed="rId3" cstate="print"/>
          <a:srcRect t="15765" b="33071"/>
          <a:stretch/>
        </p:blipFill>
        <p:spPr bwMode="auto">
          <a:xfrm>
            <a:off x="343852" y="6129522"/>
            <a:ext cx="2695575" cy="617855"/>
          </a:xfrm>
          <a:prstGeom prst="rect">
            <a:avLst/>
          </a:prstGeom>
          <a:noFill/>
          <a:ln>
            <a:noFill/>
          </a:ln>
          <a:extLst>
            <a:ext uri="{53640926-AAD7-44D8-BBD7-CCE9431645EC}">
              <a14:shadowObscured xmlns:a14="http://schemas.microsoft.com/office/drawing/2010/main"/>
            </a:ext>
          </a:extLst>
        </p:spPr>
      </p:pic>
      <p:pic>
        <p:nvPicPr>
          <p:cNvPr id="8" name="Imagen 7"/>
          <p:cNvPicPr/>
          <p:nvPr/>
        </p:nvPicPr>
        <p:blipFill>
          <a:blip r:embed="rId4" cstate="email">
            <a:extLst>
              <a:ext uri="{28A0092B-C50C-407E-A947-70E740481C1C}">
                <a14:useLocalDpi xmlns:a14="http://schemas.microsoft.com/office/drawing/2010/main" val="0"/>
              </a:ext>
            </a:extLst>
          </a:blip>
          <a:stretch>
            <a:fillRect/>
          </a:stretch>
        </p:blipFill>
        <p:spPr>
          <a:xfrm>
            <a:off x="0" y="-55562"/>
            <a:ext cx="1691640" cy="1737360"/>
          </a:xfrm>
          <a:prstGeom prst="rect">
            <a:avLst/>
          </a:prstGeom>
        </p:spPr>
      </p:pic>
    </p:spTree>
    <p:extLst>
      <p:ext uri="{BB962C8B-B14F-4D97-AF65-F5344CB8AC3E}">
        <p14:creationId xmlns:p14="http://schemas.microsoft.com/office/powerpoint/2010/main" val="18413110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84163" y="361950"/>
            <a:ext cx="8574087" cy="1238250"/>
          </a:xfrm>
        </p:spPr>
        <p:txBody>
          <a:bodyPr>
            <a:normAutofit fontScale="90000"/>
          </a:bodyPr>
          <a:lstStyle/>
          <a:p>
            <a:r>
              <a:rPr lang="es-ES" sz="3100" dirty="0" smtClean="0"/>
              <a:t>2.- Propuesta Metodológica</a:t>
            </a:r>
            <a:r>
              <a:rPr lang="es-ES" sz="3600" dirty="0" smtClean="0"/>
              <a:t/>
            </a:r>
            <a:br>
              <a:rPr lang="es-ES" sz="3600" dirty="0" smtClean="0"/>
            </a:br>
            <a:r>
              <a:rPr lang="es-ES" sz="2700" dirty="0" smtClean="0"/>
              <a:t>Etapa 1. Determinación del Volumen de Extracción Base</a:t>
            </a:r>
            <a:br>
              <a:rPr lang="es-ES" sz="2700" dirty="0" smtClean="0"/>
            </a:br>
            <a:r>
              <a:rPr lang="es-ES" sz="2700" dirty="0" smtClean="0"/>
              <a:t>Métodos</a:t>
            </a:r>
            <a:endParaRPr lang="es-ES" sz="2200" dirty="0"/>
          </a:p>
        </p:txBody>
      </p:sp>
      <p:sp>
        <p:nvSpPr>
          <p:cNvPr id="3" name="Rectangle 3"/>
          <p:cNvSpPr>
            <a:spLocks noChangeArrowheads="1"/>
          </p:cNvSpPr>
          <p:nvPr/>
        </p:nvSpPr>
        <p:spPr bwMode="auto">
          <a:xfrm>
            <a:off x="0" y="1876425"/>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altLang="es-CL"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3 Rectángulo"/>
          <p:cNvSpPr/>
          <p:nvPr/>
        </p:nvSpPr>
        <p:spPr>
          <a:xfrm>
            <a:off x="436728" y="1920108"/>
            <a:ext cx="8038532" cy="4462760"/>
          </a:xfrm>
          <a:prstGeom prst="rect">
            <a:avLst/>
          </a:prstGeom>
        </p:spPr>
        <p:txBody>
          <a:bodyPr wrap="square">
            <a:spAutoFit/>
          </a:bodyPr>
          <a:lstStyle/>
          <a:p>
            <a:r>
              <a:rPr lang="es-ES_tradnl" sz="2400" b="1" dirty="0" smtClean="0">
                <a:latin typeface="+mj-lt"/>
              </a:rPr>
              <a:t>Requerimientos </a:t>
            </a:r>
          </a:p>
          <a:p>
            <a:endParaRPr lang="es-CL" sz="2000" b="1" dirty="0">
              <a:latin typeface="+mj-lt"/>
            </a:endParaRPr>
          </a:p>
          <a:p>
            <a:pPr marL="285750" lvl="0" indent="-285750" algn="just">
              <a:buFont typeface="Arial" panose="020B0604020202020204" pitchFamily="34" charset="0"/>
              <a:buChar char="•"/>
            </a:pPr>
            <a:r>
              <a:rPr lang="es-ES_tradnl" sz="2000" dirty="0">
                <a:latin typeface="+mj-lt"/>
              </a:rPr>
              <a:t>Para la selección aleatoria de estos rebaños, es necesario contar con un </a:t>
            </a:r>
            <a:r>
              <a:rPr lang="es-ES_tradnl" sz="2000" b="1" i="1" dirty="0">
                <a:latin typeface="+mj-lt"/>
              </a:rPr>
              <a:t>Marco </a:t>
            </a:r>
            <a:r>
              <a:rPr lang="es-ES_tradnl" sz="2000" b="1" i="1" dirty="0" err="1">
                <a:latin typeface="+mj-lt"/>
              </a:rPr>
              <a:t>M</a:t>
            </a:r>
            <a:r>
              <a:rPr lang="es-ES_tradnl" sz="2000" b="1" i="1" dirty="0" err="1" smtClean="0">
                <a:latin typeface="+mj-lt"/>
              </a:rPr>
              <a:t>uestral</a:t>
            </a:r>
            <a:r>
              <a:rPr lang="es-ES_tradnl" sz="2000" b="1" i="1" dirty="0" smtClean="0">
                <a:latin typeface="+mj-lt"/>
              </a:rPr>
              <a:t> </a:t>
            </a:r>
            <a:r>
              <a:rPr lang="es-ES_tradnl" sz="2000" dirty="0">
                <a:latin typeface="+mj-lt"/>
              </a:rPr>
              <a:t>(</a:t>
            </a:r>
            <a:r>
              <a:rPr lang="es-ES" sz="2000" dirty="0">
                <a:latin typeface="+mj-lt"/>
              </a:rPr>
              <a:t>lista de todas las unidades de muestreo, o predios existentes). Esta información podría obtenerse de la base de datos </a:t>
            </a:r>
            <a:r>
              <a:rPr lang="es-ES" sz="2000" b="1" i="1" dirty="0">
                <a:latin typeface="+mj-lt"/>
              </a:rPr>
              <a:t>SIPEC del SAG</a:t>
            </a:r>
            <a:r>
              <a:rPr lang="es-ES" sz="2000" dirty="0">
                <a:latin typeface="+mj-lt"/>
              </a:rPr>
              <a:t>, donde existen datos de las existencias animales, ubicación y contacto del predio, entre otros.</a:t>
            </a:r>
            <a:endParaRPr lang="es-CL" sz="2000" dirty="0">
              <a:latin typeface="+mj-lt"/>
            </a:endParaRPr>
          </a:p>
          <a:p>
            <a:pPr marL="285750" indent="-285750" algn="just">
              <a:buFont typeface="Arial" panose="020B0604020202020204" pitchFamily="34" charset="0"/>
              <a:buChar char="•"/>
            </a:pPr>
            <a:endParaRPr lang="es-CL" sz="2000" dirty="0">
              <a:latin typeface="+mj-lt"/>
            </a:endParaRPr>
          </a:p>
          <a:p>
            <a:pPr marL="285750" lvl="0" indent="-285750" algn="just">
              <a:buFont typeface="Arial" panose="020B0604020202020204" pitchFamily="34" charset="0"/>
              <a:buChar char="•"/>
            </a:pPr>
            <a:r>
              <a:rPr lang="es-ES" sz="2000" dirty="0">
                <a:latin typeface="+mj-lt"/>
              </a:rPr>
              <a:t>En caso de </a:t>
            </a:r>
            <a:r>
              <a:rPr lang="es-ES" sz="2000" b="1" i="1" dirty="0">
                <a:latin typeface="+mj-lt"/>
              </a:rPr>
              <a:t>no poder acceder </a:t>
            </a:r>
            <a:r>
              <a:rPr lang="es-ES" sz="2000" dirty="0">
                <a:latin typeface="+mj-lt"/>
              </a:rPr>
              <a:t>a los datos el SIPEC, se considera una buena aproximación, </a:t>
            </a:r>
            <a:r>
              <a:rPr lang="es-ES" sz="2000" b="1" i="1" dirty="0">
                <a:latin typeface="+mj-lt"/>
              </a:rPr>
              <a:t>restringir las actividades en terreno a las comunas de Coihaique, Aysén, Río Ibáñez y Chile Chico</a:t>
            </a:r>
            <a:r>
              <a:rPr lang="es-ES" sz="2000" dirty="0">
                <a:latin typeface="+mj-lt"/>
              </a:rPr>
              <a:t>, ya que en ellas se encuentran más del </a:t>
            </a:r>
            <a:r>
              <a:rPr lang="es-ES" sz="2000" b="1" i="1" dirty="0">
                <a:latin typeface="+mj-lt"/>
              </a:rPr>
              <a:t>70% de los rebaños </a:t>
            </a:r>
            <a:r>
              <a:rPr lang="es-ES" sz="2000" dirty="0">
                <a:latin typeface="+mj-lt"/>
              </a:rPr>
              <a:t>que mantienen ovinos y/o bovinos de la región, y se encuentran presentes </a:t>
            </a:r>
            <a:r>
              <a:rPr lang="es-ES" sz="2000" b="1" i="1" dirty="0">
                <a:latin typeface="+mj-lt"/>
              </a:rPr>
              <a:t>todos los estratos poblacionales definidos.</a:t>
            </a:r>
            <a:endParaRPr lang="es-CL" sz="2000" b="1" i="1" dirty="0">
              <a:latin typeface="+mj-lt"/>
            </a:endParaRPr>
          </a:p>
        </p:txBody>
      </p:sp>
      <p:pic>
        <p:nvPicPr>
          <p:cNvPr id="6" name="Picture 1"/>
          <p:cNvPicPr/>
          <p:nvPr/>
        </p:nvPicPr>
        <p:blipFill rotWithShape="1">
          <a:blip r:embed="rId2" cstate="print"/>
          <a:srcRect t="15765" b="33071"/>
          <a:stretch/>
        </p:blipFill>
        <p:spPr bwMode="auto">
          <a:xfrm>
            <a:off x="4073236" y="6117622"/>
            <a:ext cx="2695575" cy="617855"/>
          </a:xfrm>
          <a:prstGeom prst="rect">
            <a:avLst/>
          </a:prstGeom>
          <a:noFill/>
          <a:ln>
            <a:noFill/>
          </a:ln>
          <a:extLst>
            <a:ext uri="{53640926-AAD7-44D8-BBD7-CCE9431645EC}">
              <a14:shadowObscured xmlns:a14="http://schemas.microsoft.com/office/drawing/2010/main"/>
            </a:ext>
          </a:extLst>
        </p:spPr>
      </p:pic>
      <p:pic>
        <p:nvPicPr>
          <p:cNvPr id="7" name="Imagen 6"/>
          <p:cNvPicPr/>
          <p:nvPr/>
        </p:nvPicPr>
        <p:blipFill>
          <a:blip r:embed="rId3" cstate="email">
            <a:extLst>
              <a:ext uri="{28A0092B-C50C-407E-A947-70E740481C1C}">
                <a14:useLocalDpi xmlns:a14="http://schemas.microsoft.com/office/drawing/2010/main" val="0"/>
              </a:ext>
            </a:extLst>
          </a:blip>
          <a:stretch>
            <a:fillRect/>
          </a:stretch>
        </p:blipFill>
        <p:spPr>
          <a:xfrm>
            <a:off x="0" y="-55562"/>
            <a:ext cx="1691640" cy="1737360"/>
          </a:xfrm>
          <a:prstGeom prst="rect">
            <a:avLst/>
          </a:prstGeom>
        </p:spPr>
      </p:pic>
    </p:spTree>
    <p:extLst>
      <p:ext uri="{BB962C8B-B14F-4D97-AF65-F5344CB8AC3E}">
        <p14:creationId xmlns:p14="http://schemas.microsoft.com/office/powerpoint/2010/main" val="22840852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600" dirty="0" smtClean="0"/>
              <a:t>Manejo de Praderas y Alimentación Animal </a:t>
            </a:r>
            <a:endParaRPr lang="es-ES" sz="3600" dirty="0"/>
          </a:p>
        </p:txBody>
      </p:sp>
      <p:sp>
        <p:nvSpPr>
          <p:cNvPr id="3" name="Marcador de contenido 2"/>
          <p:cNvSpPr>
            <a:spLocks noGrp="1"/>
          </p:cNvSpPr>
          <p:nvPr>
            <p:ph idx="1"/>
          </p:nvPr>
        </p:nvSpPr>
        <p:spPr>
          <a:xfrm>
            <a:off x="453571" y="2133600"/>
            <a:ext cx="8404679" cy="4361543"/>
          </a:xfrm>
        </p:spPr>
        <p:txBody>
          <a:bodyPr>
            <a:normAutofit fontScale="55000" lnSpcReduction="20000"/>
          </a:bodyPr>
          <a:lstStyle/>
          <a:p>
            <a:r>
              <a:rPr lang="es-ES_tradnl" dirty="0"/>
              <a:t>- </a:t>
            </a:r>
            <a:r>
              <a:rPr lang="es-ES_tradnl" sz="3800" dirty="0"/>
              <a:t>Analizar predios o sectores productivos de 4 comunas de relevancia ganadera, </a:t>
            </a:r>
            <a:r>
              <a:rPr lang="es-ES_tradnl" sz="3800" dirty="0" smtClean="0"/>
              <a:t>(serían </a:t>
            </a:r>
            <a:r>
              <a:rPr lang="es-ES_tradnl" sz="3800" dirty="0"/>
              <a:t>Aysén, Coyhaique, Río </a:t>
            </a:r>
            <a:r>
              <a:rPr lang="es-ES_tradnl" sz="3800" dirty="0" err="1"/>
              <a:t>Ibañez</a:t>
            </a:r>
            <a:r>
              <a:rPr lang="es-ES_tradnl" sz="3800" dirty="0"/>
              <a:t> y otra por definir). Centrarnos en aquellos sectores que efectivamente se usan en explotaciones ganaderas (esto lo podemos manejar con datos del Censo y con las entrevistas en terreno, más información satelital).</a:t>
            </a:r>
            <a:br>
              <a:rPr lang="es-ES_tradnl" sz="3800" dirty="0"/>
            </a:br>
            <a:r>
              <a:rPr lang="es-ES_tradnl" sz="3800" dirty="0"/>
              <a:t/>
            </a:r>
            <a:br>
              <a:rPr lang="es-ES_tradnl" sz="3800" dirty="0"/>
            </a:br>
            <a:r>
              <a:rPr lang="es-ES_tradnl" sz="3800" dirty="0"/>
              <a:t>- Estimar variación en el vigor </a:t>
            </a:r>
            <a:r>
              <a:rPr lang="es-ES_tradnl" sz="3800" dirty="0" err="1"/>
              <a:t>vegetacional</a:t>
            </a:r>
            <a:r>
              <a:rPr lang="es-ES_tradnl" sz="3800" dirty="0"/>
              <a:t> mediante NDVI (cambios en condición del pastizal, cultivos presentes, productividad potencial) de 15 en 15 años. Para efectos prácticos, podríamos analizar qué ha pasado entre los años 1985, 2000 y 2015, y hacer la proyección en base a la información obtenida en las encuestas y a lo observado en 2015, en relación a qué podría pasar en los próximos 15-20 años con la productividad primaria</a:t>
            </a:r>
            <a:r>
              <a:rPr lang="es-ES_tradnl" sz="3800" dirty="0" smtClean="0"/>
              <a:t>.</a:t>
            </a:r>
            <a:endParaRPr lang="es-ES" sz="3800" dirty="0"/>
          </a:p>
        </p:txBody>
      </p:sp>
      <p:pic>
        <p:nvPicPr>
          <p:cNvPr id="4" name="Picture 1"/>
          <p:cNvPicPr/>
          <p:nvPr/>
        </p:nvPicPr>
        <p:blipFill rotWithShape="1">
          <a:blip r:embed="rId2" cstate="print"/>
          <a:srcRect t="15765" b="33071"/>
          <a:stretch/>
        </p:blipFill>
        <p:spPr bwMode="auto">
          <a:xfrm>
            <a:off x="4829954" y="5884701"/>
            <a:ext cx="2695575" cy="617855"/>
          </a:xfrm>
          <a:prstGeom prst="rect">
            <a:avLst/>
          </a:prstGeom>
          <a:noFill/>
          <a:ln>
            <a:noFill/>
          </a:ln>
          <a:extLst>
            <a:ext uri="{53640926-AAD7-44D8-BBD7-CCE9431645EC}">
              <a14:shadowObscured xmlns:a14="http://schemas.microsoft.com/office/drawing/2010/main"/>
            </a:ext>
          </a:extLst>
        </p:spPr>
      </p:pic>
      <p:pic>
        <p:nvPicPr>
          <p:cNvPr id="5" name="Imagen 4"/>
          <p:cNvPicPr/>
          <p:nvPr/>
        </p:nvPicPr>
        <p:blipFill>
          <a:blip r:embed="rId3" cstate="email">
            <a:extLst>
              <a:ext uri="{28A0092B-C50C-407E-A947-70E740481C1C}">
                <a14:useLocalDpi xmlns:a14="http://schemas.microsoft.com/office/drawing/2010/main" val="0"/>
              </a:ext>
            </a:extLst>
          </a:blip>
          <a:stretch>
            <a:fillRect/>
          </a:stretch>
        </p:blipFill>
        <p:spPr>
          <a:xfrm>
            <a:off x="7452360" y="5293161"/>
            <a:ext cx="1691640" cy="1737360"/>
          </a:xfrm>
          <a:prstGeom prst="rect">
            <a:avLst/>
          </a:prstGeom>
        </p:spPr>
      </p:pic>
    </p:spTree>
    <p:extLst>
      <p:ext uri="{BB962C8B-B14F-4D97-AF65-F5344CB8AC3E}">
        <p14:creationId xmlns:p14="http://schemas.microsoft.com/office/powerpoint/2010/main" val="7316486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600" dirty="0"/>
              <a:t>Manejo de Praderas y Alimentación Animal </a:t>
            </a:r>
          </a:p>
        </p:txBody>
      </p:sp>
      <p:sp>
        <p:nvSpPr>
          <p:cNvPr id="3" name="Marcador de contenido 2"/>
          <p:cNvSpPr>
            <a:spLocks noGrp="1"/>
          </p:cNvSpPr>
          <p:nvPr>
            <p:ph idx="1"/>
          </p:nvPr>
        </p:nvSpPr>
        <p:spPr>
          <a:xfrm>
            <a:off x="453571" y="2133600"/>
            <a:ext cx="8404679" cy="3992563"/>
          </a:xfrm>
        </p:spPr>
        <p:txBody>
          <a:bodyPr>
            <a:normAutofit fontScale="92500" lnSpcReduction="20000"/>
          </a:bodyPr>
          <a:lstStyle/>
          <a:p>
            <a:r>
              <a:rPr lang="es-ES_tradnl" dirty="0"/>
              <a:t>- Si bien es cierto se puede calibrar con cierta exactitud, mediante modelación, la información entregada por NDVI y la producción de la pradera, sería ideal acompañar estos datos con toma de muestras en terreno para validar la información. Dado el período en el cual estamos trabajando, no tendremos la producción potencial, que se logra más adelante en la primavera-verano de allá, pero algo es algo. Además, podemos tomar información de centros regionales de investigación que puedan tener esta información y con eso podemos calibrar de mejor manera el modelo (consultar en INIA).</a:t>
            </a:r>
            <a:br>
              <a:rPr lang="es-ES_tradnl" dirty="0"/>
            </a:br>
            <a:r>
              <a:rPr lang="es-ES_tradnl" dirty="0"/>
              <a:t/>
            </a:r>
            <a:br>
              <a:rPr lang="es-ES_tradnl" dirty="0"/>
            </a:br>
            <a:r>
              <a:rPr lang="es-ES_tradnl" dirty="0"/>
              <a:t>- Las </a:t>
            </a:r>
            <a:r>
              <a:rPr lang="es-ES_tradnl" dirty="0" smtClean="0"/>
              <a:t>imágenes se procesarán con los </a:t>
            </a:r>
            <a:r>
              <a:rPr lang="es-ES_tradnl" dirty="0"/>
              <a:t>siguientes </a:t>
            </a:r>
            <a:r>
              <a:rPr lang="es-ES_tradnl" dirty="0" err="1"/>
              <a:t>softwares</a:t>
            </a:r>
            <a:r>
              <a:rPr lang="es-ES_tradnl" dirty="0"/>
              <a:t>: </a:t>
            </a:r>
            <a:r>
              <a:rPr lang="es-ES_tradnl" dirty="0" err="1"/>
              <a:t>ArcView</a:t>
            </a:r>
            <a:r>
              <a:rPr lang="es-ES_tradnl" dirty="0"/>
              <a:t>, </a:t>
            </a:r>
            <a:r>
              <a:rPr lang="es-ES_tradnl" dirty="0" err="1"/>
              <a:t>ArcGis</a:t>
            </a:r>
            <a:r>
              <a:rPr lang="es-ES_tradnl" dirty="0"/>
              <a:t>, </a:t>
            </a:r>
            <a:r>
              <a:rPr lang="es-ES_tradnl" dirty="0" err="1"/>
              <a:t>Erdas</a:t>
            </a:r>
            <a:r>
              <a:rPr lang="es-ES_tradnl" dirty="0"/>
              <a:t> Imagine e </a:t>
            </a:r>
            <a:r>
              <a:rPr lang="es-ES_tradnl" dirty="0" err="1"/>
              <a:t>Idrisi</a:t>
            </a:r>
            <a:r>
              <a:rPr lang="es-ES_tradnl" dirty="0"/>
              <a:t> Andes. </a:t>
            </a:r>
            <a:br>
              <a:rPr lang="es-ES_tradnl" dirty="0"/>
            </a:br>
            <a:endParaRPr lang="es-ES" dirty="0"/>
          </a:p>
          <a:p>
            <a:endParaRPr lang="es-ES" dirty="0"/>
          </a:p>
        </p:txBody>
      </p:sp>
      <p:pic>
        <p:nvPicPr>
          <p:cNvPr id="4" name="Picture 1"/>
          <p:cNvPicPr/>
          <p:nvPr/>
        </p:nvPicPr>
        <p:blipFill rotWithShape="1">
          <a:blip r:embed="rId2" cstate="print"/>
          <a:srcRect t="15765" b="33071"/>
          <a:stretch/>
        </p:blipFill>
        <p:spPr bwMode="auto">
          <a:xfrm>
            <a:off x="4091767" y="5962089"/>
            <a:ext cx="2695575" cy="617855"/>
          </a:xfrm>
          <a:prstGeom prst="rect">
            <a:avLst/>
          </a:prstGeom>
          <a:noFill/>
          <a:ln>
            <a:noFill/>
          </a:ln>
          <a:extLst>
            <a:ext uri="{53640926-AAD7-44D8-BBD7-CCE9431645EC}">
              <a14:shadowObscured xmlns:a14="http://schemas.microsoft.com/office/drawing/2010/main"/>
            </a:ext>
          </a:extLst>
        </p:spPr>
      </p:pic>
      <p:pic>
        <p:nvPicPr>
          <p:cNvPr id="5" name="Imagen 4"/>
          <p:cNvPicPr/>
          <p:nvPr/>
        </p:nvPicPr>
        <p:blipFill>
          <a:blip r:embed="rId3" cstate="email">
            <a:extLst>
              <a:ext uri="{28A0092B-C50C-407E-A947-70E740481C1C}">
                <a14:useLocalDpi xmlns:a14="http://schemas.microsoft.com/office/drawing/2010/main" val="0"/>
              </a:ext>
            </a:extLst>
          </a:blip>
          <a:stretch>
            <a:fillRect/>
          </a:stretch>
        </p:blipFill>
        <p:spPr>
          <a:xfrm>
            <a:off x="7356244" y="5120640"/>
            <a:ext cx="1691640" cy="1737360"/>
          </a:xfrm>
          <a:prstGeom prst="rect">
            <a:avLst/>
          </a:prstGeom>
        </p:spPr>
      </p:pic>
    </p:spTree>
    <p:extLst>
      <p:ext uri="{BB962C8B-B14F-4D97-AF65-F5344CB8AC3E}">
        <p14:creationId xmlns:p14="http://schemas.microsoft.com/office/powerpoint/2010/main" val="1362446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4" name="Marcador de contenido 3"/>
          <p:cNvSpPr>
            <a:spLocks noGrp="1"/>
          </p:cNvSpPr>
          <p:nvPr>
            <p:ph idx="1"/>
          </p:nvPr>
        </p:nvSpPr>
        <p:spPr>
          <a:xfrm>
            <a:off x="284163" y="2133600"/>
            <a:ext cx="8574087" cy="3559949"/>
          </a:xfrm>
          <a:prstGeom prst="rect">
            <a:avLst/>
          </a:prstGeom>
        </p:spPr>
        <p:txBody>
          <a:bodyPr wrap="square">
            <a:spAutoFit/>
          </a:bodyPr>
          <a:lstStyle/>
          <a:p>
            <a:r>
              <a:rPr lang="es-ES" sz="3200" dirty="0"/>
              <a:t>Conceptos Clave: </a:t>
            </a:r>
            <a:r>
              <a:rPr lang="es-ES" sz="3200" i="1" dirty="0"/>
              <a:t>Construir </a:t>
            </a:r>
            <a:r>
              <a:rPr lang="es-ES" sz="3200" i="1" dirty="0" smtClean="0"/>
              <a:t>Región – Modelo </a:t>
            </a:r>
            <a:r>
              <a:rPr lang="es-ES" sz="3200" i="1" dirty="0"/>
              <a:t>Mixto y su </a:t>
            </a:r>
            <a:r>
              <a:rPr lang="es-ES" sz="3200" i="1" dirty="0" smtClean="0"/>
              <a:t>Viabilidad – Interdisciplinariedad</a:t>
            </a:r>
            <a:endParaRPr lang="es-ES" sz="3200" i="1" dirty="0"/>
          </a:p>
          <a:p>
            <a:endParaRPr lang="es-ES" sz="3200" dirty="0"/>
          </a:p>
          <a:p>
            <a:r>
              <a:rPr lang="es-ES" sz="3200" dirty="0"/>
              <a:t>“</a:t>
            </a:r>
            <a:r>
              <a:rPr lang="es-ES" sz="3200" i="1" dirty="0"/>
              <a:t>Construir región a partir de un Modelo Mixto aproximándose a </a:t>
            </a:r>
            <a:r>
              <a:rPr lang="es-ES" sz="3200" i="1" dirty="0" smtClean="0"/>
              <a:t>esta </a:t>
            </a:r>
            <a:r>
              <a:rPr lang="es-ES" sz="3200" i="1" dirty="0"/>
              <a:t>realidad compleja desde la interdisciplinariedad</a:t>
            </a:r>
            <a:r>
              <a:rPr lang="es-ES" sz="3200" dirty="0"/>
              <a:t>”</a:t>
            </a:r>
          </a:p>
        </p:txBody>
      </p:sp>
      <p:pic>
        <p:nvPicPr>
          <p:cNvPr id="8" name="Picture 1"/>
          <p:cNvPicPr/>
          <p:nvPr/>
        </p:nvPicPr>
        <p:blipFill rotWithShape="1">
          <a:blip r:embed="rId2" cstate="print"/>
          <a:srcRect t="15765" b="33071"/>
          <a:stretch/>
        </p:blipFill>
        <p:spPr bwMode="auto">
          <a:xfrm>
            <a:off x="6448425" y="3400298"/>
            <a:ext cx="2695575" cy="617855"/>
          </a:xfrm>
          <a:prstGeom prst="rect">
            <a:avLst/>
          </a:prstGeom>
          <a:noFill/>
          <a:ln>
            <a:noFill/>
          </a:ln>
          <a:extLst>
            <a:ext uri="{53640926-AAD7-44D8-BBD7-CCE9431645EC}">
              <a14:shadowObscured xmlns:a14="http://schemas.microsoft.com/office/drawing/2010/main"/>
            </a:ext>
          </a:extLst>
        </p:spPr>
      </p:pic>
      <p:pic>
        <p:nvPicPr>
          <p:cNvPr id="9" name="Imagen 8"/>
          <p:cNvPicPr/>
          <p:nvPr/>
        </p:nvPicPr>
        <p:blipFill>
          <a:blip r:embed="rId3" cstate="email">
            <a:extLst>
              <a:ext uri="{28A0092B-C50C-407E-A947-70E740481C1C}">
                <a14:useLocalDpi xmlns:a14="http://schemas.microsoft.com/office/drawing/2010/main" val="0"/>
              </a:ext>
            </a:extLst>
          </a:blip>
          <a:stretch>
            <a:fillRect/>
          </a:stretch>
        </p:blipFill>
        <p:spPr>
          <a:xfrm>
            <a:off x="5985164" y="5120640"/>
            <a:ext cx="1691640" cy="1737360"/>
          </a:xfrm>
          <a:prstGeom prst="rect">
            <a:avLst/>
          </a:prstGeom>
        </p:spPr>
      </p:pic>
    </p:spTree>
    <p:extLst>
      <p:ext uri="{BB962C8B-B14F-4D97-AF65-F5344CB8AC3E}">
        <p14:creationId xmlns:p14="http://schemas.microsoft.com/office/powerpoint/2010/main" val="9673622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r>
              <a:rPr lang="es-ES" dirty="0" smtClean="0"/>
              <a:t>2.- Propuesta Metodológica</a:t>
            </a:r>
            <a:br>
              <a:rPr lang="es-ES" dirty="0" smtClean="0"/>
            </a:br>
            <a:r>
              <a:rPr lang="es-ES" sz="3100" dirty="0"/>
              <a:t>Etapa 2. Estudio de Mercado de la Carne</a:t>
            </a:r>
          </a:p>
        </p:txBody>
      </p:sp>
      <p:pic>
        <p:nvPicPr>
          <p:cNvPr id="6149" name="Picture 5"/>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7088" b="15354"/>
          <a:stretch/>
        </p:blipFill>
        <p:spPr bwMode="auto">
          <a:xfrm>
            <a:off x="133350" y="1962150"/>
            <a:ext cx="8811325" cy="3752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1"/>
          <p:cNvPicPr/>
          <p:nvPr/>
        </p:nvPicPr>
        <p:blipFill rotWithShape="1">
          <a:blip r:embed="rId3" cstate="print"/>
          <a:srcRect t="15765" b="33071"/>
          <a:stretch/>
        </p:blipFill>
        <p:spPr bwMode="auto">
          <a:xfrm>
            <a:off x="4091767" y="5962089"/>
            <a:ext cx="2695575" cy="617855"/>
          </a:xfrm>
          <a:prstGeom prst="rect">
            <a:avLst/>
          </a:prstGeom>
          <a:noFill/>
          <a:ln>
            <a:noFill/>
          </a:ln>
          <a:extLst>
            <a:ext uri="{53640926-AAD7-44D8-BBD7-CCE9431645EC}">
              <a14:shadowObscured xmlns:a14="http://schemas.microsoft.com/office/drawing/2010/main"/>
            </a:ext>
          </a:extLst>
        </p:spPr>
      </p:pic>
      <p:pic>
        <p:nvPicPr>
          <p:cNvPr id="6" name="Imagen 5"/>
          <p:cNvPicPr/>
          <p:nvPr/>
        </p:nvPicPr>
        <p:blipFill>
          <a:blip r:embed="rId4" cstate="email">
            <a:extLst>
              <a:ext uri="{28A0092B-C50C-407E-A947-70E740481C1C}">
                <a14:useLocalDpi xmlns:a14="http://schemas.microsoft.com/office/drawing/2010/main" val="0"/>
              </a:ext>
            </a:extLst>
          </a:blip>
          <a:stretch>
            <a:fillRect/>
          </a:stretch>
        </p:blipFill>
        <p:spPr>
          <a:xfrm>
            <a:off x="7356244" y="5120640"/>
            <a:ext cx="1691640" cy="1737360"/>
          </a:xfrm>
          <a:prstGeom prst="rect">
            <a:avLst/>
          </a:prstGeom>
        </p:spPr>
      </p:pic>
    </p:spTree>
    <p:extLst>
      <p:ext uri="{BB962C8B-B14F-4D97-AF65-F5344CB8AC3E}">
        <p14:creationId xmlns:p14="http://schemas.microsoft.com/office/powerpoint/2010/main" val="1552201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065961782"/>
              </p:ext>
            </p:extLst>
          </p:nvPr>
        </p:nvGraphicFramePr>
        <p:xfrm>
          <a:off x="262641" y="1799804"/>
          <a:ext cx="8677497" cy="49805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ítulo 4"/>
          <p:cNvSpPr txBox="1">
            <a:spLocks/>
          </p:cNvSpPr>
          <p:nvPr/>
        </p:nvSpPr>
        <p:spPr>
          <a:xfrm>
            <a:off x="284163" y="352425"/>
            <a:ext cx="8574087" cy="1238250"/>
          </a:xfrm>
          <a:prstGeom prst="rect">
            <a:avLst/>
          </a:prstGeom>
          <a:solidFill>
            <a:schemeClr val="tx1">
              <a:lumMod val="85000"/>
              <a:lumOff val="15000"/>
              <a:alpha val="70000"/>
            </a:schemeClr>
          </a:solidFill>
        </p:spPr>
        <p:txBody>
          <a:bodyPr vert="horz" lIns="91440" tIns="45720" rIns="91440" bIns="45720" rtlCol="0" anchor="ctr">
            <a:normAutofit fontScale="97500" lnSpcReduction="10000"/>
          </a:bodyPr>
          <a:lstStyle>
            <a:lvl1pPr algn="r" defTabSz="914400" rtl="0" eaLnBrk="1" latinLnBrk="0" hangingPunct="1">
              <a:spcBef>
                <a:spcPct val="0"/>
              </a:spcBef>
              <a:buNone/>
              <a:defRPr sz="4200" kern="1200">
                <a:solidFill>
                  <a:schemeClr val="bg1"/>
                </a:solidFill>
                <a:latin typeface="+mj-lt"/>
                <a:ea typeface="+mj-ea"/>
                <a:cs typeface="+mj-cs"/>
              </a:defRPr>
            </a:lvl1pPr>
          </a:lstStyle>
          <a:p>
            <a:r>
              <a:rPr lang="es-ES" sz="3100" dirty="0" smtClean="0"/>
              <a:t>2.- Propuesta Metodológica</a:t>
            </a:r>
            <a:r>
              <a:rPr lang="es-ES" sz="3600" dirty="0" smtClean="0"/>
              <a:t/>
            </a:r>
            <a:br>
              <a:rPr lang="es-ES" sz="3600" dirty="0" smtClean="0"/>
            </a:br>
            <a:r>
              <a:rPr lang="es-ES" sz="2700" dirty="0" smtClean="0"/>
              <a:t>Etapa 1. </a:t>
            </a:r>
            <a:r>
              <a:rPr lang="es-CL" sz="2700" dirty="0"/>
              <a:t>Estudio de Mercado de la </a:t>
            </a:r>
            <a:r>
              <a:rPr lang="es-CL" sz="2700" dirty="0" smtClean="0"/>
              <a:t>Carne</a:t>
            </a:r>
          </a:p>
          <a:p>
            <a:r>
              <a:rPr lang="es-ES" sz="2700" dirty="0" smtClean="0"/>
              <a:t>Métodos</a:t>
            </a:r>
            <a:endParaRPr lang="es-ES" sz="2200" dirty="0"/>
          </a:p>
        </p:txBody>
      </p:sp>
      <p:pic>
        <p:nvPicPr>
          <p:cNvPr id="5" name="Picture 1"/>
          <p:cNvPicPr/>
          <p:nvPr/>
        </p:nvPicPr>
        <p:blipFill rotWithShape="1">
          <a:blip r:embed="rId7" cstate="print"/>
          <a:srcRect t="15765" b="33071"/>
          <a:stretch/>
        </p:blipFill>
        <p:spPr bwMode="auto">
          <a:xfrm>
            <a:off x="4091767" y="5962089"/>
            <a:ext cx="2695575" cy="617855"/>
          </a:xfrm>
          <a:prstGeom prst="rect">
            <a:avLst/>
          </a:prstGeom>
          <a:noFill/>
          <a:ln>
            <a:noFill/>
          </a:ln>
          <a:extLst>
            <a:ext uri="{53640926-AAD7-44D8-BBD7-CCE9431645EC}">
              <a14:shadowObscured xmlns:a14="http://schemas.microsoft.com/office/drawing/2010/main"/>
            </a:ext>
          </a:extLst>
        </p:spPr>
      </p:pic>
      <p:pic>
        <p:nvPicPr>
          <p:cNvPr id="6" name="Imagen 5"/>
          <p:cNvPicPr/>
          <p:nvPr/>
        </p:nvPicPr>
        <p:blipFill>
          <a:blip r:embed="rId8" cstate="email">
            <a:extLst>
              <a:ext uri="{28A0092B-C50C-407E-A947-70E740481C1C}">
                <a14:useLocalDpi xmlns:a14="http://schemas.microsoft.com/office/drawing/2010/main" val="0"/>
              </a:ext>
            </a:extLst>
          </a:blip>
          <a:stretch>
            <a:fillRect/>
          </a:stretch>
        </p:blipFill>
        <p:spPr>
          <a:xfrm>
            <a:off x="7356244" y="5120640"/>
            <a:ext cx="1691640" cy="1737360"/>
          </a:xfrm>
          <a:prstGeom prst="rect">
            <a:avLst/>
          </a:prstGeom>
        </p:spPr>
      </p:pic>
    </p:spTree>
    <p:extLst>
      <p:ext uri="{BB962C8B-B14F-4D97-AF65-F5344CB8AC3E}">
        <p14:creationId xmlns:p14="http://schemas.microsoft.com/office/powerpoint/2010/main" val="27848885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Autofit/>
          </a:bodyPr>
          <a:lstStyle/>
          <a:p>
            <a:r>
              <a:rPr lang="es-ES" sz="3200" dirty="0"/>
              <a:t>2.- Propuesta Metodológica</a:t>
            </a:r>
            <a:r>
              <a:rPr lang="es-ES" sz="4000" dirty="0"/>
              <a:t/>
            </a:r>
            <a:br>
              <a:rPr lang="es-ES" sz="4000" dirty="0"/>
            </a:br>
            <a:r>
              <a:rPr lang="es-ES" sz="2800" dirty="0"/>
              <a:t>Etapa 1. </a:t>
            </a:r>
            <a:r>
              <a:rPr lang="es-CL" sz="2800" dirty="0"/>
              <a:t>Estudio de Mercado de la </a:t>
            </a:r>
            <a:r>
              <a:rPr lang="es-CL" sz="2800" dirty="0" smtClean="0"/>
              <a:t>Carne</a:t>
            </a:r>
            <a:endParaRPr lang="es-ES" sz="2400" dirty="0"/>
          </a:p>
        </p:txBody>
      </p:sp>
      <p:sp>
        <p:nvSpPr>
          <p:cNvPr id="2" name="1 CuadroTexto"/>
          <p:cNvSpPr txBox="1"/>
          <p:nvPr/>
        </p:nvSpPr>
        <p:spPr>
          <a:xfrm>
            <a:off x="955343" y="2141856"/>
            <a:ext cx="7229864" cy="1938992"/>
          </a:xfrm>
          <a:prstGeom prst="rect">
            <a:avLst/>
          </a:prstGeom>
          <a:noFill/>
        </p:spPr>
        <p:txBody>
          <a:bodyPr wrap="none" rtlCol="0">
            <a:spAutoFit/>
          </a:bodyPr>
          <a:lstStyle/>
          <a:p>
            <a:r>
              <a:rPr lang="es-CL" sz="2000" b="1" dirty="0" smtClean="0"/>
              <a:t>Contenidos  Acordados</a:t>
            </a:r>
          </a:p>
          <a:p>
            <a:endParaRPr lang="es-CL" sz="2000" dirty="0" smtClean="0"/>
          </a:p>
          <a:p>
            <a:pPr marL="285750" indent="-285750">
              <a:buFontTx/>
              <a:buChar char="-"/>
            </a:pPr>
            <a:r>
              <a:rPr lang="es-CL" sz="2000" dirty="0" smtClean="0"/>
              <a:t>Nichos de Estados Unidos: Carne Natural</a:t>
            </a:r>
          </a:p>
          <a:p>
            <a:pPr marL="285750" indent="-285750">
              <a:buFontTx/>
              <a:buChar char="-"/>
            </a:pPr>
            <a:r>
              <a:rPr lang="es-CL" sz="2000" dirty="0" smtClean="0"/>
              <a:t>Trazabilidad: Experiencia Uruguaya</a:t>
            </a:r>
          </a:p>
          <a:p>
            <a:pPr marL="285750" indent="-285750">
              <a:buFontTx/>
              <a:buChar char="-"/>
            </a:pPr>
            <a:r>
              <a:rPr lang="es-CL" sz="2000" dirty="0" smtClean="0"/>
              <a:t>Certificación de Carne Natural: Paraguay</a:t>
            </a:r>
          </a:p>
          <a:p>
            <a:pPr marL="285750" indent="-285750">
              <a:buFontTx/>
              <a:buChar char="-"/>
            </a:pPr>
            <a:r>
              <a:rPr lang="es-CL" sz="2000" dirty="0" smtClean="0"/>
              <a:t>Prospección del Establecimiento de una Marca o Sello: Patagonia</a:t>
            </a:r>
            <a:endParaRPr lang="es-CL" sz="2000" dirty="0"/>
          </a:p>
        </p:txBody>
      </p:sp>
      <p:pic>
        <p:nvPicPr>
          <p:cNvPr id="4" name="Picture 1"/>
          <p:cNvPicPr/>
          <p:nvPr/>
        </p:nvPicPr>
        <p:blipFill rotWithShape="1">
          <a:blip r:embed="rId2" cstate="print"/>
          <a:srcRect t="15765" b="33071"/>
          <a:stretch/>
        </p:blipFill>
        <p:spPr bwMode="auto">
          <a:xfrm>
            <a:off x="4091767" y="5962089"/>
            <a:ext cx="2695575" cy="617855"/>
          </a:xfrm>
          <a:prstGeom prst="rect">
            <a:avLst/>
          </a:prstGeom>
          <a:noFill/>
          <a:ln>
            <a:noFill/>
          </a:ln>
          <a:extLst>
            <a:ext uri="{53640926-AAD7-44D8-BBD7-CCE9431645EC}">
              <a14:shadowObscured xmlns:a14="http://schemas.microsoft.com/office/drawing/2010/main"/>
            </a:ext>
          </a:extLst>
        </p:spPr>
      </p:pic>
      <p:pic>
        <p:nvPicPr>
          <p:cNvPr id="6" name="Imagen 5"/>
          <p:cNvPicPr/>
          <p:nvPr/>
        </p:nvPicPr>
        <p:blipFill>
          <a:blip r:embed="rId3" cstate="email">
            <a:extLst>
              <a:ext uri="{28A0092B-C50C-407E-A947-70E740481C1C}">
                <a14:useLocalDpi xmlns:a14="http://schemas.microsoft.com/office/drawing/2010/main" val="0"/>
              </a:ext>
            </a:extLst>
          </a:blip>
          <a:stretch>
            <a:fillRect/>
          </a:stretch>
        </p:blipFill>
        <p:spPr>
          <a:xfrm>
            <a:off x="7356244" y="5120640"/>
            <a:ext cx="1691640" cy="1737360"/>
          </a:xfrm>
          <a:prstGeom prst="rect">
            <a:avLst/>
          </a:prstGeom>
        </p:spPr>
      </p:pic>
    </p:spTree>
    <p:extLst>
      <p:ext uri="{BB962C8B-B14F-4D97-AF65-F5344CB8AC3E}">
        <p14:creationId xmlns:p14="http://schemas.microsoft.com/office/powerpoint/2010/main" val="3952695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r>
              <a:rPr lang="es-ES" dirty="0" smtClean="0"/>
              <a:t>2.- Propuesta Metodológica</a:t>
            </a:r>
            <a:br>
              <a:rPr lang="es-ES" dirty="0" smtClean="0"/>
            </a:br>
            <a:r>
              <a:rPr lang="es-ES" sz="3100" dirty="0"/>
              <a:t>Etapa 3. Estudio de Variables Socio Culturales</a:t>
            </a:r>
          </a:p>
        </p:txBody>
      </p:sp>
      <p:pic>
        <p:nvPicPr>
          <p:cNvPr id="7170"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15887" b="25452"/>
          <a:stretch/>
        </p:blipFill>
        <p:spPr bwMode="auto">
          <a:xfrm>
            <a:off x="284163" y="2401976"/>
            <a:ext cx="8383587" cy="31606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1"/>
          <p:cNvPicPr/>
          <p:nvPr/>
        </p:nvPicPr>
        <p:blipFill rotWithShape="1">
          <a:blip r:embed="rId3" cstate="print"/>
          <a:srcRect t="15765" b="33071"/>
          <a:stretch/>
        </p:blipFill>
        <p:spPr bwMode="auto">
          <a:xfrm>
            <a:off x="4091767" y="5962089"/>
            <a:ext cx="2695575" cy="617855"/>
          </a:xfrm>
          <a:prstGeom prst="rect">
            <a:avLst/>
          </a:prstGeom>
          <a:noFill/>
          <a:ln>
            <a:noFill/>
          </a:ln>
          <a:extLst>
            <a:ext uri="{53640926-AAD7-44D8-BBD7-CCE9431645EC}">
              <a14:shadowObscured xmlns:a14="http://schemas.microsoft.com/office/drawing/2010/main"/>
            </a:ext>
          </a:extLst>
        </p:spPr>
      </p:pic>
      <p:pic>
        <p:nvPicPr>
          <p:cNvPr id="6" name="Imagen 5"/>
          <p:cNvPicPr/>
          <p:nvPr/>
        </p:nvPicPr>
        <p:blipFill>
          <a:blip r:embed="rId4" cstate="email">
            <a:extLst>
              <a:ext uri="{28A0092B-C50C-407E-A947-70E740481C1C}">
                <a14:useLocalDpi xmlns:a14="http://schemas.microsoft.com/office/drawing/2010/main" val="0"/>
              </a:ext>
            </a:extLst>
          </a:blip>
          <a:stretch>
            <a:fillRect/>
          </a:stretch>
        </p:blipFill>
        <p:spPr>
          <a:xfrm>
            <a:off x="7356244" y="5120640"/>
            <a:ext cx="1691640" cy="1737360"/>
          </a:xfrm>
          <a:prstGeom prst="rect">
            <a:avLst/>
          </a:prstGeom>
        </p:spPr>
      </p:pic>
    </p:spTree>
    <p:extLst>
      <p:ext uri="{BB962C8B-B14F-4D97-AF65-F5344CB8AC3E}">
        <p14:creationId xmlns:p14="http://schemas.microsoft.com/office/powerpoint/2010/main" val="34165641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Autofit/>
          </a:bodyPr>
          <a:lstStyle/>
          <a:p>
            <a:pPr>
              <a:lnSpc>
                <a:spcPct val="90000"/>
              </a:lnSpc>
            </a:pPr>
            <a:r>
              <a:rPr lang="es-ES" sz="3000" dirty="0"/>
              <a:t>2.- Propuesta Metodológica</a:t>
            </a:r>
            <a:br>
              <a:rPr lang="es-ES" sz="3000" dirty="0"/>
            </a:br>
            <a:r>
              <a:rPr lang="es-ES" sz="2600" dirty="0"/>
              <a:t>Etapa 3. Estudio de Variables Socio Culturales</a:t>
            </a:r>
            <a:br>
              <a:rPr lang="es-ES" sz="2600" dirty="0"/>
            </a:br>
            <a:r>
              <a:rPr lang="es-ES" sz="2600" dirty="0"/>
              <a:t>Métodos</a:t>
            </a:r>
          </a:p>
        </p:txBody>
      </p:sp>
      <p:graphicFrame>
        <p:nvGraphicFramePr>
          <p:cNvPr id="8" name="Marcador de contenido 3"/>
          <p:cNvGraphicFramePr>
            <a:graphicFrameLocks noGrp="1"/>
          </p:cNvGraphicFramePr>
          <p:nvPr>
            <p:ph idx="1"/>
            <p:extLst>
              <p:ext uri="{D42A27DB-BD31-4B8C-83A1-F6EECF244321}">
                <p14:modId xmlns:p14="http://schemas.microsoft.com/office/powerpoint/2010/main" val="1887726804"/>
              </p:ext>
            </p:extLst>
          </p:nvPr>
        </p:nvGraphicFramePr>
        <p:xfrm>
          <a:off x="1428750" y="1905000"/>
          <a:ext cx="64389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1"/>
          <p:cNvPicPr/>
          <p:nvPr/>
        </p:nvPicPr>
        <p:blipFill rotWithShape="1">
          <a:blip r:embed="rId7" cstate="print"/>
          <a:srcRect t="15765" b="33071"/>
          <a:stretch/>
        </p:blipFill>
        <p:spPr bwMode="auto">
          <a:xfrm>
            <a:off x="4091767" y="5962089"/>
            <a:ext cx="2695575" cy="617855"/>
          </a:xfrm>
          <a:prstGeom prst="rect">
            <a:avLst/>
          </a:prstGeom>
          <a:noFill/>
          <a:ln>
            <a:noFill/>
          </a:ln>
          <a:extLst>
            <a:ext uri="{53640926-AAD7-44D8-BBD7-CCE9431645EC}">
              <a14:shadowObscured xmlns:a14="http://schemas.microsoft.com/office/drawing/2010/main"/>
            </a:ext>
          </a:extLst>
        </p:spPr>
      </p:pic>
      <p:pic>
        <p:nvPicPr>
          <p:cNvPr id="6" name="Imagen 5"/>
          <p:cNvPicPr/>
          <p:nvPr/>
        </p:nvPicPr>
        <p:blipFill>
          <a:blip r:embed="rId8" cstate="email">
            <a:extLst>
              <a:ext uri="{28A0092B-C50C-407E-A947-70E740481C1C}">
                <a14:useLocalDpi xmlns:a14="http://schemas.microsoft.com/office/drawing/2010/main" val="0"/>
              </a:ext>
            </a:extLst>
          </a:blip>
          <a:stretch>
            <a:fillRect/>
          </a:stretch>
        </p:blipFill>
        <p:spPr>
          <a:xfrm>
            <a:off x="165735" y="0"/>
            <a:ext cx="1691640" cy="1737360"/>
          </a:xfrm>
          <a:prstGeom prst="rect">
            <a:avLst/>
          </a:prstGeom>
        </p:spPr>
      </p:pic>
    </p:spTree>
    <p:extLst>
      <p:ext uri="{BB962C8B-B14F-4D97-AF65-F5344CB8AC3E}">
        <p14:creationId xmlns:p14="http://schemas.microsoft.com/office/powerpoint/2010/main" val="39639806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84163" y="146462"/>
            <a:ext cx="8574087" cy="967840"/>
          </a:xfrm>
        </p:spPr>
        <p:txBody>
          <a:bodyPr>
            <a:normAutofit fontScale="90000"/>
          </a:bodyPr>
          <a:lstStyle/>
          <a:p>
            <a:r>
              <a:rPr lang="es-ES" dirty="0" smtClean="0"/>
              <a:t>2. Propuesta Metodológica</a:t>
            </a:r>
            <a:br>
              <a:rPr lang="es-ES" dirty="0" smtClean="0"/>
            </a:br>
            <a:r>
              <a:rPr lang="es-ES" sz="3100" dirty="0"/>
              <a:t>Etapa 3. Estudio de Variables Socio Culturales</a:t>
            </a:r>
          </a:p>
        </p:txBody>
      </p:sp>
      <p:sp>
        <p:nvSpPr>
          <p:cNvPr id="6" name="Marcador de contenido 5"/>
          <p:cNvSpPr>
            <a:spLocks noGrp="1"/>
          </p:cNvSpPr>
          <p:nvPr>
            <p:ph idx="1"/>
          </p:nvPr>
        </p:nvSpPr>
        <p:spPr>
          <a:xfrm>
            <a:off x="284163" y="1637414"/>
            <a:ext cx="8574087" cy="5090770"/>
          </a:xfrm>
        </p:spPr>
        <p:txBody>
          <a:bodyPr>
            <a:noAutofit/>
          </a:bodyPr>
          <a:lstStyle/>
          <a:p>
            <a:r>
              <a:rPr lang="es-CL" sz="1800" dirty="0" smtClean="0"/>
              <a:t>Identificación de informantes clave por territorio y entrevistas en profundidad para  </a:t>
            </a:r>
            <a:r>
              <a:rPr lang="es-CL" sz="1800" dirty="0"/>
              <a:t>e</a:t>
            </a:r>
            <a:r>
              <a:rPr lang="es-CL" sz="1800" dirty="0" smtClean="0"/>
              <a:t>xploración de condiciones locales , prácticas de articulación  comercial entre crianceros-engorderos; canales de comercialización; prácticas asociativas en el territorio; liderazgos locales (6-11 sept).</a:t>
            </a:r>
          </a:p>
          <a:p>
            <a:r>
              <a:rPr lang="es-CL" sz="1800" dirty="0" smtClean="0"/>
              <a:t>Empleo </a:t>
            </a:r>
            <a:r>
              <a:rPr lang="es-CL" sz="1800" dirty="0"/>
              <a:t>misma base muestreal del estudio de </a:t>
            </a:r>
            <a:r>
              <a:rPr lang="es-CL" sz="1800" dirty="0" smtClean="0"/>
              <a:t>existencias (6-11 sept). Levantamiento de datos de “referidos”, estrategia “bola de nieve”</a:t>
            </a:r>
          </a:p>
          <a:p>
            <a:pPr marL="0" indent="0">
              <a:buNone/>
            </a:pPr>
            <a:endParaRPr lang="es-CL" sz="1800" dirty="0" smtClean="0"/>
          </a:p>
          <a:p>
            <a:pPr marL="457200" lvl="1" indent="0">
              <a:buNone/>
            </a:pPr>
            <a:endParaRPr lang="es-ES_tradnl" sz="1600" dirty="0"/>
          </a:p>
        </p:txBody>
      </p:sp>
      <p:graphicFrame>
        <p:nvGraphicFramePr>
          <p:cNvPr id="2" name="1 Tabla"/>
          <p:cNvGraphicFramePr>
            <a:graphicFrameLocks noGrp="1"/>
          </p:cNvGraphicFramePr>
          <p:nvPr>
            <p:extLst>
              <p:ext uri="{D42A27DB-BD31-4B8C-83A1-F6EECF244321}">
                <p14:modId xmlns:p14="http://schemas.microsoft.com/office/powerpoint/2010/main" val="3725303164"/>
              </p:ext>
            </p:extLst>
          </p:nvPr>
        </p:nvGraphicFramePr>
        <p:xfrm>
          <a:off x="1499189" y="3699221"/>
          <a:ext cx="6588643" cy="1483360"/>
        </p:xfrm>
        <a:graphic>
          <a:graphicData uri="http://schemas.openxmlformats.org/drawingml/2006/table">
            <a:tbl>
              <a:tblPr firstRow="1" bandRow="1">
                <a:tableStyleId>{5C22544A-7EE6-4342-B048-85BDC9FD1C3A}</a:tableStyleId>
              </a:tblPr>
              <a:tblGrid>
                <a:gridCol w="2881424">
                  <a:extLst>
                    <a:ext uri="{9D8B030D-6E8A-4147-A177-3AD203B41FA5}">
                      <a16:colId xmlns:a16="http://schemas.microsoft.com/office/drawing/2014/main" val="20000"/>
                    </a:ext>
                  </a:extLst>
                </a:gridCol>
                <a:gridCol w="1382233">
                  <a:extLst>
                    <a:ext uri="{9D8B030D-6E8A-4147-A177-3AD203B41FA5}">
                      <a16:colId xmlns:a16="http://schemas.microsoft.com/office/drawing/2014/main" val="20001"/>
                    </a:ext>
                  </a:extLst>
                </a:gridCol>
                <a:gridCol w="1222744">
                  <a:extLst>
                    <a:ext uri="{9D8B030D-6E8A-4147-A177-3AD203B41FA5}">
                      <a16:colId xmlns:a16="http://schemas.microsoft.com/office/drawing/2014/main" val="20002"/>
                    </a:ext>
                  </a:extLst>
                </a:gridCol>
                <a:gridCol w="1102242">
                  <a:extLst>
                    <a:ext uri="{9D8B030D-6E8A-4147-A177-3AD203B41FA5}">
                      <a16:colId xmlns:a16="http://schemas.microsoft.com/office/drawing/2014/main" val="20003"/>
                    </a:ext>
                  </a:extLst>
                </a:gridCol>
              </a:tblGrid>
              <a:tr h="370840">
                <a:tc>
                  <a:txBody>
                    <a:bodyPr/>
                    <a:lstStyle/>
                    <a:p>
                      <a:endParaRPr lang="es-CL" dirty="0"/>
                    </a:p>
                  </a:txBody>
                  <a:tcPr/>
                </a:tc>
                <a:tc>
                  <a:txBody>
                    <a:bodyPr/>
                    <a:lstStyle/>
                    <a:p>
                      <a:r>
                        <a:rPr lang="es-CL" dirty="0" smtClean="0"/>
                        <a:t>Chicos</a:t>
                      </a:r>
                      <a:endParaRPr lang="es-CL" dirty="0"/>
                    </a:p>
                  </a:txBody>
                  <a:tcPr/>
                </a:tc>
                <a:tc>
                  <a:txBody>
                    <a:bodyPr/>
                    <a:lstStyle/>
                    <a:p>
                      <a:r>
                        <a:rPr lang="es-CL" dirty="0" smtClean="0"/>
                        <a:t>Medianos</a:t>
                      </a:r>
                      <a:endParaRPr lang="es-CL" dirty="0"/>
                    </a:p>
                  </a:txBody>
                  <a:tcPr/>
                </a:tc>
                <a:tc>
                  <a:txBody>
                    <a:bodyPr/>
                    <a:lstStyle/>
                    <a:p>
                      <a:r>
                        <a:rPr lang="es-CL" dirty="0" smtClean="0"/>
                        <a:t>Grandes</a:t>
                      </a:r>
                      <a:endParaRPr lang="es-CL" dirty="0"/>
                    </a:p>
                  </a:txBody>
                  <a:tcPr/>
                </a:tc>
                <a:extLst>
                  <a:ext uri="{0D108BD9-81ED-4DB2-BD59-A6C34878D82A}">
                    <a16:rowId xmlns:a16="http://schemas.microsoft.com/office/drawing/2014/main" val="10000"/>
                  </a:ext>
                </a:extLst>
              </a:tr>
              <a:tr h="370840">
                <a:tc>
                  <a:txBody>
                    <a:bodyPr/>
                    <a:lstStyle/>
                    <a:p>
                      <a:r>
                        <a:rPr lang="es-CL" dirty="0" smtClean="0"/>
                        <a:t>Crianceros</a:t>
                      </a:r>
                      <a:endParaRPr lang="es-CL" dirty="0"/>
                    </a:p>
                  </a:txBody>
                  <a:tcPr/>
                </a:tc>
                <a:tc>
                  <a:txBody>
                    <a:bodyPr/>
                    <a:lstStyle/>
                    <a:p>
                      <a:pPr algn="ctr"/>
                      <a:r>
                        <a:rPr lang="es-CL" dirty="0" smtClean="0"/>
                        <a:t>n</a:t>
                      </a:r>
                      <a:endParaRPr lang="es-CL" dirty="0"/>
                    </a:p>
                  </a:txBody>
                  <a:tcPr/>
                </a:tc>
                <a:tc>
                  <a:txBody>
                    <a:bodyPr/>
                    <a:lstStyle/>
                    <a:p>
                      <a:pPr algn="ctr"/>
                      <a:r>
                        <a:rPr lang="es-CL" dirty="0" smtClean="0"/>
                        <a:t>n</a:t>
                      </a:r>
                      <a:endParaRPr lang="es-CL" dirty="0"/>
                    </a:p>
                  </a:txBody>
                  <a:tcPr/>
                </a:tc>
                <a:tc>
                  <a:txBody>
                    <a:bodyPr/>
                    <a:lstStyle/>
                    <a:p>
                      <a:pPr algn="ctr"/>
                      <a:r>
                        <a:rPr lang="es-CL" dirty="0" smtClean="0"/>
                        <a:t>?</a:t>
                      </a:r>
                      <a:endParaRPr lang="es-CL" dirty="0"/>
                    </a:p>
                  </a:txBody>
                  <a:tcPr/>
                </a:tc>
                <a:extLst>
                  <a:ext uri="{0D108BD9-81ED-4DB2-BD59-A6C34878D82A}">
                    <a16:rowId xmlns:a16="http://schemas.microsoft.com/office/drawing/2014/main" val="10001"/>
                  </a:ext>
                </a:extLst>
              </a:tr>
              <a:tr h="370840">
                <a:tc>
                  <a:txBody>
                    <a:bodyPr/>
                    <a:lstStyle/>
                    <a:p>
                      <a:r>
                        <a:rPr lang="es-CL" dirty="0" smtClean="0"/>
                        <a:t>Crianceros-Engorderos</a:t>
                      </a:r>
                      <a:endParaRPr lang="es-CL" dirty="0"/>
                    </a:p>
                  </a:txBody>
                  <a:tcPr/>
                </a:tc>
                <a:tc>
                  <a:txBody>
                    <a:bodyPr/>
                    <a:lstStyle/>
                    <a:p>
                      <a:pPr algn="ctr"/>
                      <a:r>
                        <a:rPr lang="es-CL" dirty="0" smtClean="0"/>
                        <a:t>?</a:t>
                      </a:r>
                      <a:endParaRPr lang="es-CL" dirty="0"/>
                    </a:p>
                  </a:txBody>
                  <a:tcPr/>
                </a:tc>
                <a:tc>
                  <a:txBody>
                    <a:bodyPr/>
                    <a:lstStyle/>
                    <a:p>
                      <a:pPr algn="ctr"/>
                      <a:r>
                        <a:rPr lang="es-CL" dirty="0" smtClean="0"/>
                        <a:t>n</a:t>
                      </a:r>
                      <a:endParaRPr lang="es-CL" dirty="0"/>
                    </a:p>
                  </a:txBody>
                  <a:tcPr/>
                </a:tc>
                <a:tc>
                  <a:txBody>
                    <a:bodyPr/>
                    <a:lstStyle/>
                    <a:p>
                      <a:pPr algn="ctr"/>
                      <a:r>
                        <a:rPr lang="es-CL" dirty="0" smtClean="0"/>
                        <a:t>n</a:t>
                      </a:r>
                      <a:endParaRPr lang="es-CL" dirty="0"/>
                    </a:p>
                  </a:txBody>
                  <a:tcPr/>
                </a:tc>
                <a:extLst>
                  <a:ext uri="{0D108BD9-81ED-4DB2-BD59-A6C34878D82A}">
                    <a16:rowId xmlns:a16="http://schemas.microsoft.com/office/drawing/2014/main" val="10002"/>
                  </a:ext>
                </a:extLst>
              </a:tr>
              <a:tr h="370840">
                <a:tc>
                  <a:txBody>
                    <a:bodyPr/>
                    <a:lstStyle/>
                    <a:p>
                      <a:r>
                        <a:rPr lang="es-CL" dirty="0" smtClean="0"/>
                        <a:t>Engorderos</a:t>
                      </a:r>
                      <a:endParaRPr lang="es-CL" dirty="0"/>
                    </a:p>
                  </a:txBody>
                  <a:tcPr/>
                </a:tc>
                <a:tc>
                  <a:txBody>
                    <a:bodyPr/>
                    <a:lstStyle/>
                    <a:p>
                      <a:pPr algn="ctr"/>
                      <a:r>
                        <a:rPr lang="es-CL" dirty="0" smtClean="0"/>
                        <a:t>?</a:t>
                      </a:r>
                      <a:endParaRPr lang="es-CL" dirty="0"/>
                    </a:p>
                  </a:txBody>
                  <a:tcPr/>
                </a:tc>
                <a:tc>
                  <a:txBody>
                    <a:bodyPr/>
                    <a:lstStyle/>
                    <a:p>
                      <a:pPr algn="ctr"/>
                      <a:r>
                        <a:rPr lang="es-CL" dirty="0" smtClean="0"/>
                        <a:t>n</a:t>
                      </a:r>
                      <a:endParaRPr lang="es-CL" dirty="0"/>
                    </a:p>
                  </a:txBody>
                  <a:tcPr/>
                </a:tc>
                <a:tc>
                  <a:txBody>
                    <a:bodyPr/>
                    <a:lstStyle/>
                    <a:p>
                      <a:pPr algn="ctr"/>
                      <a:r>
                        <a:rPr lang="es-CL" dirty="0" smtClean="0"/>
                        <a:t>N (4-5)</a:t>
                      </a:r>
                      <a:endParaRPr lang="es-CL" dirty="0"/>
                    </a:p>
                  </a:txBody>
                  <a:tcPr/>
                </a:tc>
                <a:extLst>
                  <a:ext uri="{0D108BD9-81ED-4DB2-BD59-A6C34878D82A}">
                    <a16:rowId xmlns:a16="http://schemas.microsoft.com/office/drawing/2014/main" val="10003"/>
                  </a:ext>
                </a:extLst>
              </a:tr>
            </a:tbl>
          </a:graphicData>
        </a:graphic>
      </p:graphicFrame>
      <p:sp>
        <p:nvSpPr>
          <p:cNvPr id="3" name="2 Rectángulo"/>
          <p:cNvSpPr/>
          <p:nvPr/>
        </p:nvSpPr>
        <p:spPr>
          <a:xfrm>
            <a:off x="284162" y="5373967"/>
            <a:ext cx="8402637" cy="1354217"/>
          </a:xfrm>
          <a:prstGeom prst="rect">
            <a:avLst/>
          </a:prstGeom>
        </p:spPr>
        <p:txBody>
          <a:bodyPr wrap="square">
            <a:spAutoFit/>
          </a:bodyPr>
          <a:lstStyle/>
          <a:p>
            <a:r>
              <a:rPr lang="es-CL" dirty="0"/>
              <a:t>Levantamiento estadísticamente válido de datos </a:t>
            </a:r>
            <a:r>
              <a:rPr lang="es-CL" dirty="0" smtClean="0"/>
              <a:t>descriptivos sobre </a:t>
            </a:r>
            <a:r>
              <a:rPr lang="es-CL" dirty="0"/>
              <a:t>variables socio-culturales de los </a:t>
            </a:r>
            <a:r>
              <a:rPr lang="es-CL" dirty="0" smtClean="0"/>
              <a:t>productores (20-30 sept): </a:t>
            </a:r>
            <a:endParaRPr lang="es-CL" dirty="0"/>
          </a:p>
          <a:p>
            <a:pPr lvl="1"/>
            <a:r>
              <a:rPr lang="es-CL" sz="1400" dirty="0"/>
              <a:t>Características demográficas</a:t>
            </a:r>
          </a:p>
          <a:p>
            <a:pPr lvl="1"/>
            <a:r>
              <a:rPr lang="es-CL" sz="1600" dirty="0"/>
              <a:t>Indicadores de Capital Social (Capital Direccional; Ambiental; Humano y Relacional)</a:t>
            </a:r>
          </a:p>
          <a:p>
            <a:pPr lvl="1"/>
            <a:r>
              <a:rPr lang="es-CL" sz="1600" dirty="0"/>
              <a:t>Indicadores </a:t>
            </a:r>
            <a:r>
              <a:rPr lang="es-CL" sz="1600" dirty="0" smtClean="0"/>
              <a:t>sobre </a:t>
            </a:r>
            <a:r>
              <a:rPr lang="es-CL" sz="1600" dirty="0"/>
              <a:t>prácticas </a:t>
            </a:r>
            <a:r>
              <a:rPr lang="es-CL" sz="1600" dirty="0" smtClean="0"/>
              <a:t>y redes de </a:t>
            </a:r>
            <a:r>
              <a:rPr lang="es-CL" sz="1600" dirty="0"/>
              <a:t>innovación.</a:t>
            </a:r>
          </a:p>
        </p:txBody>
      </p:sp>
      <p:pic>
        <p:nvPicPr>
          <p:cNvPr id="7" name="Picture 1"/>
          <p:cNvPicPr/>
          <p:nvPr/>
        </p:nvPicPr>
        <p:blipFill rotWithShape="1">
          <a:blip r:embed="rId2" cstate="print"/>
          <a:srcRect t="15765" b="33071"/>
          <a:stretch/>
        </p:blipFill>
        <p:spPr bwMode="auto">
          <a:xfrm>
            <a:off x="4091767" y="5962089"/>
            <a:ext cx="2695575" cy="617855"/>
          </a:xfrm>
          <a:prstGeom prst="rect">
            <a:avLst/>
          </a:prstGeom>
          <a:noFill/>
          <a:ln>
            <a:noFill/>
          </a:ln>
          <a:extLst>
            <a:ext uri="{53640926-AAD7-44D8-BBD7-CCE9431645EC}">
              <a14:shadowObscured xmlns:a14="http://schemas.microsoft.com/office/drawing/2010/main"/>
            </a:ext>
          </a:extLst>
        </p:spPr>
      </p:pic>
      <p:pic>
        <p:nvPicPr>
          <p:cNvPr id="8" name="Imagen 7"/>
          <p:cNvPicPr/>
          <p:nvPr/>
        </p:nvPicPr>
        <p:blipFill>
          <a:blip r:embed="rId3" cstate="email">
            <a:extLst>
              <a:ext uri="{28A0092B-C50C-407E-A947-70E740481C1C}">
                <a14:useLocalDpi xmlns:a14="http://schemas.microsoft.com/office/drawing/2010/main" val="0"/>
              </a:ext>
            </a:extLst>
          </a:blip>
          <a:stretch>
            <a:fillRect/>
          </a:stretch>
        </p:blipFill>
        <p:spPr>
          <a:xfrm>
            <a:off x="0" y="0"/>
            <a:ext cx="1691640" cy="1737360"/>
          </a:xfrm>
          <a:prstGeom prst="rect">
            <a:avLst/>
          </a:prstGeom>
        </p:spPr>
      </p:pic>
    </p:spTree>
    <p:extLst>
      <p:ext uri="{BB962C8B-B14F-4D97-AF65-F5344CB8AC3E}">
        <p14:creationId xmlns:p14="http://schemas.microsoft.com/office/powerpoint/2010/main" val="5321198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r>
              <a:rPr lang="es-ES" dirty="0" smtClean="0"/>
              <a:t>2.- Propuesta Metodológica</a:t>
            </a:r>
            <a:br>
              <a:rPr lang="es-ES" dirty="0" smtClean="0"/>
            </a:br>
            <a:r>
              <a:rPr lang="es-ES" sz="3100" dirty="0"/>
              <a:t>Etapa </a:t>
            </a:r>
            <a:r>
              <a:rPr lang="es-ES" sz="3100" dirty="0" smtClean="0"/>
              <a:t>4. Definición de Paquetes Tecnológicos</a:t>
            </a:r>
            <a:endParaRPr lang="es-ES" sz="3100" dirty="0"/>
          </a:p>
        </p:txBody>
      </p:sp>
      <p:pic>
        <p:nvPicPr>
          <p:cNvPr id="8197" name="Picture 5"/>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16700" b="12577"/>
          <a:stretch/>
        </p:blipFill>
        <p:spPr bwMode="auto">
          <a:xfrm>
            <a:off x="152399" y="2514599"/>
            <a:ext cx="8716963" cy="34099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1"/>
          <p:cNvPicPr/>
          <p:nvPr/>
        </p:nvPicPr>
        <p:blipFill rotWithShape="1">
          <a:blip r:embed="rId3" cstate="print"/>
          <a:srcRect t="15765" b="33071"/>
          <a:stretch/>
        </p:blipFill>
        <p:spPr bwMode="auto">
          <a:xfrm>
            <a:off x="4091767" y="5962089"/>
            <a:ext cx="2695575" cy="617855"/>
          </a:xfrm>
          <a:prstGeom prst="rect">
            <a:avLst/>
          </a:prstGeom>
          <a:noFill/>
          <a:ln>
            <a:noFill/>
          </a:ln>
          <a:extLst>
            <a:ext uri="{53640926-AAD7-44D8-BBD7-CCE9431645EC}">
              <a14:shadowObscured xmlns:a14="http://schemas.microsoft.com/office/drawing/2010/main"/>
            </a:ext>
          </a:extLst>
        </p:spPr>
      </p:pic>
      <p:pic>
        <p:nvPicPr>
          <p:cNvPr id="6" name="Imagen 5"/>
          <p:cNvPicPr/>
          <p:nvPr/>
        </p:nvPicPr>
        <p:blipFill>
          <a:blip r:embed="rId4" cstate="email">
            <a:extLst>
              <a:ext uri="{28A0092B-C50C-407E-A947-70E740481C1C}">
                <a14:useLocalDpi xmlns:a14="http://schemas.microsoft.com/office/drawing/2010/main" val="0"/>
              </a:ext>
            </a:extLst>
          </a:blip>
          <a:stretch>
            <a:fillRect/>
          </a:stretch>
        </p:blipFill>
        <p:spPr>
          <a:xfrm>
            <a:off x="7356244" y="5120640"/>
            <a:ext cx="1691640" cy="1737360"/>
          </a:xfrm>
          <a:prstGeom prst="rect">
            <a:avLst/>
          </a:prstGeom>
        </p:spPr>
      </p:pic>
    </p:spTree>
    <p:extLst>
      <p:ext uri="{BB962C8B-B14F-4D97-AF65-F5344CB8AC3E}">
        <p14:creationId xmlns:p14="http://schemas.microsoft.com/office/powerpoint/2010/main" val="18376959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84163" y="535132"/>
            <a:ext cx="8574087" cy="967840"/>
          </a:xfrm>
        </p:spPr>
        <p:txBody>
          <a:bodyPr>
            <a:normAutofit fontScale="90000"/>
          </a:bodyPr>
          <a:lstStyle/>
          <a:p>
            <a:r>
              <a:rPr lang="es-ES" sz="3300" dirty="0" smtClean="0"/>
              <a:t>2.- Propuesta Metodológica</a:t>
            </a:r>
            <a:r>
              <a:rPr lang="es-ES" dirty="0" smtClean="0"/>
              <a:t/>
            </a:r>
            <a:br>
              <a:rPr lang="es-ES" dirty="0" smtClean="0"/>
            </a:br>
            <a:r>
              <a:rPr lang="es-ES" sz="2900" dirty="0"/>
              <a:t>Etapa </a:t>
            </a:r>
            <a:r>
              <a:rPr lang="es-ES" sz="2900" dirty="0" smtClean="0"/>
              <a:t>4. Definición de Paquetes Tecnológicos</a:t>
            </a:r>
            <a:br>
              <a:rPr lang="es-ES" sz="2900" dirty="0" smtClean="0"/>
            </a:br>
            <a:r>
              <a:rPr lang="es-ES" sz="2900" dirty="0" smtClean="0"/>
              <a:t>Métodos</a:t>
            </a:r>
            <a:endParaRPr lang="es-ES" sz="29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03904726"/>
              </p:ext>
            </p:extLst>
          </p:nvPr>
        </p:nvGraphicFramePr>
        <p:xfrm>
          <a:off x="1984563" y="1709769"/>
          <a:ext cx="5244353" cy="50148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1"/>
          <p:cNvPicPr/>
          <p:nvPr/>
        </p:nvPicPr>
        <p:blipFill rotWithShape="1">
          <a:blip r:embed="rId7" cstate="print"/>
          <a:srcRect l="23807" t="15766" r="22227" b="30697"/>
          <a:stretch/>
        </p:blipFill>
        <p:spPr bwMode="auto">
          <a:xfrm>
            <a:off x="218975" y="1949227"/>
            <a:ext cx="1454728" cy="646529"/>
          </a:xfrm>
          <a:prstGeom prst="rect">
            <a:avLst/>
          </a:prstGeom>
          <a:noFill/>
          <a:ln>
            <a:noFill/>
          </a:ln>
          <a:extLst>
            <a:ext uri="{53640926-AAD7-44D8-BBD7-CCE9431645EC}">
              <a14:shadowObscured xmlns:a14="http://schemas.microsoft.com/office/drawing/2010/main"/>
            </a:ext>
          </a:extLst>
        </p:spPr>
      </p:pic>
      <p:pic>
        <p:nvPicPr>
          <p:cNvPr id="7" name="Imagen 6"/>
          <p:cNvPicPr/>
          <p:nvPr/>
        </p:nvPicPr>
        <p:blipFill>
          <a:blip r:embed="rId8" cstate="email">
            <a:extLst>
              <a:ext uri="{28A0092B-C50C-407E-A947-70E740481C1C}">
                <a14:useLocalDpi xmlns:a14="http://schemas.microsoft.com/office/drawing/2010/main" val="0"/>
              </a:ext>
            </a:extLst>
          </a:blip>
          <a:stretch>
            <a:fillRect/>
          </a:stretch>
        </p:blipFill>
        <p:spPr>
          <a:xfrm>
            <a:off x="128920" y="0"/>
            <a:ext cx="1691640" cy="1737360"/>
          </a:xfrm>
          <a:prstGeom prst="rect">
            <a:avLst/>
          </a:prstGeom>
        </p:spPr>
      </p:pic>
    </p:spTree>
    <p:extLst>
      <p:ext uri="{BB962C8B-B14F-4D97-AF65-F5344CB8AC3E}">
        <p14:creationId xmlns:p14="http://schemas.microsoft.com/office/powerpoint/2010/main" val="32366916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r>
              <a:rPr lang="es-ES" dirty="0" smtClean="0"/>
              <a:t>2.- Propuesta Metodológica</a:t>
            </a:r>
            <a:br>
              <a:rPr lang="es-ES" dirty="0" smtClean="0"/>
            </a:br>
            <a:r>
              <a:rPr lang="es-ES" sz="3100" dirty="0"/>
              <a:t>Etapa </a:t>
            </a:r>
            <a:r>
              <a:rPr lang="es-ES" sz="3100" dirty="0" smtClean="0"/>
              <a:t>5. Análisis del Modelo de Gestión del Negocio</a:t>
            </a:r>
            <a:endParaRPr lang="es-ES" sz="3100" dirty="0"/>
          </a:p>
        </p:txBody>
      </p:sp>
      <p:pic>
        <p:nvPicPr>
          <p:cNvPr id="9218"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24354" b="14869"/>
          <a:stretch/>
        </p:blipFill>
        <p:spPr bwMode="auto">
          <a:xfrm>
            <a:off x="236537" y="2473712"/>
            <a:ext cx="8621713" cy="2898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1"/>
          <p:cNvPicPr/>
          <p:nvPr/>
        </p:nvPicPr>
        <p:blipFill rotWithShape="1">
          <a:blip r:embed="rId3" cstate="print"/>
          <a:srcRect l="23807" t="15766" r="22227" b="30697"/>
          <a:stretch/>
        </p:blipFill>
        <p:spPr bwMode="auto">
          <a:xfrm>
            <a:off x="6952285" y="6211471"/>
            <a:ext cx="1454728" cy="646529"/>
          </a:xfrm>
          <a:prstGeom prst="rect">
            <a:avLst/>
          </a:prstGeom>
          <a:noFill/>
          <a:ln>
            <a:noFill/>
          </a:ln>
          <a:extLst>
            <a:ext uri="{53640926-AAD7-44D8-BBD7-CCE9431645EC}">
              <a14:shadowObscured xmlns:a14="http://schemas.microsoft.com/office/drawing/2010/main"/>
            </a:ext>
          </a:extLst>
        </p:spPr>
      </p:pic>
      <p:pic>
        <p:nvPicPr>
          <p:cNvPr id="6" name="Imagen 5"/>
          <p:cNvPicPr/>
          <p:nvPr/>
        </p:nvPicPr>
        <p:blipFill>
          <a:blip r:embed="rId4" cstate="email">
            <a:extLst>
              <a:ext uri="{28A0092B-C50C-407E-A947-70E740481C1C}">
                <a14:useLocalDpi xmlns:a14="http://schemas.microsoft.com/office/drawing/2010/main" val="0"/>
              </a:ext>
            </a:extLst>
          </a:blip>
          <a:stretch>
            <a:fillRect/>
          </a:stretch>
        </p:blipFill>
        <p:spPr>
          <a:xfrm>
            <a:off x="6862230" y="4262244"/>
            <a:ext cx="1691640" cy="1737360"/>
          </a:xfrm>
          <a:prstGeom prst="rect">
            <a:avLst/>
          </a:prstGeom>
        </p:spPr>
      </p:pic>
    </p:spTree>
    <p:extLst>
      <p:ext uri="{BB962C8B-B14F-4D97-AF65-F5344CB8AC3E}">
        <p14:creationId xmlns:p14="http://schemas.microsoft.com/office/powerpoint/2010/main" val="10665494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84163" y="535132"/>
            <a:ext cx="8574087" cy="967840"/>
          </a:xfrm>
        </p:spPr>
        <p:txBody>
          <a:bodyPr>
            <a:normAutofit fontScale="90000"/>
          </a:bodyPr>
          <a:lstStyle/>
          <a:p>
            <a:r>
              <a:rPr lang="es-ES" sz="3300" dirty="0" smtClean="0"/>
              <a:t>2.- Propuesta Metodológica</a:t>
            </a:r>
            <a:r>
              <a:rPr lang="es-ES" sz="4000" dirty="0" smtClean="0"/>
              <a:t/>
            </a:r>
            <a:br>
              <a:rPr lang="es-ES" sz="4000" dirty="0" smtClean="0"/>
            </a:br>
            <a:r>
              <a:rPr lang="es-ES" sz="2900" dirty="0"/>
              <a:t>Etapa </a:t>
            </a:r>
            <a:r>
              <a:rPr lang="es-ES" sz="2900" dirty="0" smtClean="0"/>
              <a:t>5. Análisis del Modelo de Gestión del Negocio</a:t>
            </a:r>
            <a:br>
              <a:rPr lang="es-ES" sz="2900" dirty="0" smtClean="0"/>
            </a:br>
            <a:r>
              <a:rPr lang="es-ES" sz="2900" dirty="0" smtClean="0"/>
              <a:t>Métodos</a:t>
            </a:r>
            <a:endParaRPr lang="es-ES" sz="2900" dirty="0"/>
          </a:p>
        </p:txBody>
      </p:sp>
      <p:graphicFrame>
        <p:nvGraphicFramePr>
          <p:cNvPr id="6" name="Marcador de contenido 3"/>
          <p:cNvGraphicFramePr>
            <a:graphicFrameLocks/>
          </p:cNvGraphicFramePr>
          <p:nvPr>
            <p:extLst>
              <p:ext uri="{D42A27DB-BD31-4B8C-83A1-F6EECF244321}">
                <p14:modId xmlns:p14="http://schemas.microsoft.com/office/powerpoint/2010/main" val="3337108206"/>
              </p:ext>
            </p:extLst>
          </p:nvPr>
        </p:nvGraphicFramePr>
        <p:xfrm>
          <a:off x="533400" y="1809750"/>
          <a:ext cx="8172450" cy="4994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1"/>
          <p:cNvPicPr/>
          <p:nvPr/>
        </p:nvPicPr>
        <p:blipFill rotWithShape="1">
          <a:blip r:embed="rId7" cstate="print"/>
          <a:srcRect l="23807" t="15766" r="22227" b="30697"/>
          <a:stretch/>
        </p:blipFill>
        <p:spPr bwMode="auto">
          <a:xfrm>
            <a:off x="1673703" y="72390"/>
            <a:ext cx="1454728" cy="646529"/>
          </a:xfrm>
          <a:prstGeom prst="rect">
            <a:avLst/>
          </a:prstGeom>
          <a:noFill/>
          <a:ln>
            <a:noFill/>
          </a:ln>
          <a:extLst>
            <a:ext uri="{53640926-AAD7-44D8-BBD7-CCE9431645EC}">
              <a14:shadowObscured xmlns:a14="http://schemas.microsoft.com/office/drawing/2010/main"/>
            </a:ext>
          </a:extLst>
        </p:spPr>
      </p:pic>
      <p:pic>
        <p:nvPicPr>
          <p:cNvPr id="7" name="Imagen 6"/>
          <p:cNvPicPr/>
          <p:nvPr/>
        </p:nvPicPr>
        <p:blipFill>
          <a:blip r:embed="rId8" cstate="email">
            <a:extLst>
              <a:ext uri="{28A0092B-C50C-407E-A947-70E740481C1C}">
                <a14:useLocalDpi xmlns:a14="http://schemas.microsoft.com/office/drawing/2010/main" val="0"/>
              </a:ext>
            </a:extLst>
          </a:blip>
          <a:stretch>
            <a:fillRect/>
          </a:stretch>
        </p:blipFill>
        <p:spPr>
          <a:xfrm>
            <a:off x="-17937" y="72390"/>
            <a:ext cx="1691640" cy="1737360"/>
          </a:xfrm>
          <a:prstGeom prst="rect">
            <a:avLst/>
          </a:prstGeom>
        </p:spPr>
      </p:pic>
    </p:spTree>
    <p:extLst>
      <p:ext uri="{BB962C8B-B14F-4D97-AF65-F5344CB8AC3E}">
        <p14:creationId xmlns:p14="http://schemas.microsoft.com/office/powerpoint/2010/main" val="719472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smtClean="0"/>
              <a:t>Programa</a:t>
            </a:r>
            <a:endParaRPr lang="es-ES" dirty="0"/>
          </a:p>
        </p:txBody>
      </p:sp>
      <p:sp>
        <p:nvSpPr>
          <p:cNvPr id="6" name="CuadroTexto 5"/>
          <p:cNvSpPr txBox="1"/>
          <p:nvPr/>
        </p:nvSpPr>
        <p:spPr>
          <a:xfrm>
            <a:off x="635251" y="1641904"/>
            <a:ext cx="8222999" cy="5539979"/>
          </a:xfrm>
          <a:prstGeom prst="rect">
            <a:avLst/>
          </a:prstGeom>
          <a:noFill/>
        </p:spPr>
        <p:txBody>
          <a:bodyPr wrap="square" rtlCol="0">
            <a:spAutoFit/>
          </a:bodyPr>
          <a:lstStyle/>
          <a:p>
            <a:pPr marL="514350" indent="-514350">
              <a:lnSpc>
                <a:spcPct val="150000"/>
              </a:lnSpc>
              <a:buFont typeface="+mj-lt"/>
              <a:buAutoNum type="arabicPeriod"/>
            </a:pPr>
            <a:r>
              <a:rPr lang="es-ES" sz="3200" dirty="0" smtClean="0"/>
              <a:t>El Proyecto (Descripción general)</a:t>
            </a:r>
          </a:p>
          <a:p>
            <a:pPr marL="514350" indent="-514350">
              <a:lnSpc>
                <a:spcPct val="150000"/>
              </a:lnSpc>
              <a:buFont typeface="+mj-lt"/>
              <a:buAutoNum type="arabicPeriod"/>
            </a:pPr>
            <a:r>
              <a:rPr lang="es-ES" sz="3200" dirty="0" smtClean="0"/>
              <a:t>Prioridades Metodológicas Fase1</a:t>
            </a:r>
          </a:p>
          <a:p>
            <a:pPr marL="457200" indent="-457200">
              <a:lnSpc>
                <a:spcPct val="120000"/>
              </a:lnSpc>
              <a:buFontTx/>
              <a:buChar char="-"/>
            </a:pPr>
            <a:r>
              <a:rPr lang="es-ES" sz="2000" dirty="0" smtClean="0"/>
              <a:t>Evaluación volumen de extracción base y potencial. </a:t>
            </a:r>
            <a:r>
              <a:rPr lang="es-ES" sz="2000" dirty="0"/>
              <a:t>Muestra.</a:t>
            </a:r>
            <a:r>
              <a:rPr lang="es-ES" sz="2000" dirty="0" smtClean="0"/>
              <a:t> (Mario </a:t>
            </a:r>
            <a:r>
              <a:rPr lang="es-ES" sz="2000" dirty="0" err="1" smtClean="0"/>
              <a:t>Maino</a:t>
            </a:r>
            <a:r>
              <a:rPr lang="es-ES" sz="2000" dirty="0" smtClean="0"/>
              <a:t>)</a:t>
            </a:r>
          </a:p>
          <a:p>
            <a:pPr marL="457200" indent="-457200">
              <a:lnSpc>
                <a:spcPct val="120000"/>
              </a:lnSpc>
              <a:buFontTx/>
              <a:buChar char="-"/>
            </a:pPr>
            <a:r>
              <a:rPr lang="es-ES" sz="2000" dirty="0" smtClean="0"/>
              <a:t>Evaluación Capital </a:t>
            </a:r>
            <a:r>
              <a:rPr lang="es-ES" sz="2000" dirty="0"/>
              <a:t>S</a:t>
            </a:r>
            <a:r>
              <a:rPr lang="es-ES" sz="2000" dirty="0" smtClean="0"/>
              <a:t>ocial (Christian </a:t>
            </a:r>
            <a:r>
              <a:rPr lang="es-ES" sz="2000" dirty="0" err="1" smtClean="0"/>
              <a:t>Potocnjak</a:t>
            </a:r>
            <a:r>
              <a:rPr lang="es-ES" sz="2000" dirty="0" smtClean="0"/>
              <a:t>)</a:t>
            </a:r>
          </a:p>
          <a:p>
            <a:pPr marL="457200" indent="-457200">
              <a:lnSpc>
                <a:spcPct val="120000"/>
              </a:lnSpc>
              <a:buFontTx/>
              <a:buChar char="-"/>
            </a:pPr>
            <a:r>
              <a:rPr lang="es-ES" sz="2000" dirty="0" smtClean="0"/>
              <a:t>Análisis manejo de praderas y alimentación animal (Luis Piña)</a:t>
            </a:r>
          </a:p>
          <a:p>
            <a:pPr>
              <a:lnSpc>
                <a:spcPct val="150000"/>
              </a:lnSpc>
            </a:pPr>
            <a:r>
              <a:rPr lang="es-ES" sz="3200" dirty="0" smtClean="0"/>
              <a:t>3. Novedades Varias</a:t>
            </a:r>
          </a:p>
          <a:p>
            <a:pPr>
              <a:lnSpc>
                <a:spcPct val="150000"/>
              </a:lnSpc>
            </a:pPr>
            <a:r>
              <a:rPr lang="es-ES" sz="3200" dirty="0" smtClean="0"/>
              <a:t>4. Proposiciones </a:t>
            </a:r>
            <a:r>
              <a:rPr lang="es-ES" sz="3200" dirty="0"/>
              <a:t>de Coordinación</a:t>
            </a:r>
          </a:p>
          <a:p>
            <a:pPr>
              <a:lnSpc>
                <a:spcPct val="150000"/>
              </a:lnSpc>
            </a:pPr>
            <a:r>
              <a:rPr lang="es-ES" sz="3200" dirty="0"/>
              <a:t>5</a:t>
            </a:r>
            <a:r>
              <a:rPr lang="es-ES" sz="3200" dirty="0" smtClean="0"/>
              <a:t>. Acciones </a:t>
            </a:r>
            <a:r>
              <a:rPr lang="es-ES" sz="3200" dirty="0"/>
              <a:t>de corto plazo</a:t>
            </a:r>
          </a:p>
          <a:p>
            <a:endParaRPr lang="es-ES" dirty="0"/>
          </a:p>
        </p:txBody>
      </p:sp>
      <p:pic>
        <p:nvPicPr>
          <p:cNvPr id="9" name="Picture 1"/>
          <p:cNvPicPr/>
          <p:nvPr/>
        </p:nvPicPr>
        <p:blipFill rotWithShape="1">
          <a:blip r:embed="rId2" cstate="print"/>
          <a:srcRect t="15765" b="33071"/>
          <a:stretch/>
        </p:blipFill>
        <p:spPr bwMode="auto">
          <a:xfrm>
            <a:off x="6448425" y="3709225"/>
            <a:ext cx="2695575" cy="617855"/>
          </a:xfrm>
          <a:prstGeom prst="rect">
            <a:avLst/>
          </a:prstGeom>
          <a:noFill/>
          <a:ln>
            <a:noFill/>
          </a:ln>
          <a:extLst>
            <a:ext uri="{53640926-AAD7-44D8-BBD7-CCE9431645EC}">
              <a14:shadowObscured xmlns:a14="http://schemas.microsoft.com/office/drawing/2010/main"/>
            </a:ext>
          </a:extLst>
        </p:spPr>
      </p:pic>
      <p:pic>
        <p:nvPicPr>
          <p:cNvPr id="10" name="Imagen 9"/>
          <p:cNvPicPr/>
          <p:nvPr/>
        </p:nvPicPr>
        <p:blipFill>
          <a:blip r:embed="rId3" cstate="email">
            <a:extLst>
              <a:ext uri="{28A0092B-C50C-407E-A947-70E740481C1C}">
                <a14:useLocalDpi xmlns:a14="http://schemas.microsoft.com/office/drawing/2010/main" val="0"/>
              </a:ext>
            </a:extLst>
          </a:blip>
          <a:stretch>
            <a:fillRect/>
          </a:stretch>
        </p:blipFill>
        <p:spPr>
          <a:xfrm>
            <a:off x="6830984" y="4885801"/>
            <a:ext cx="1691640" cy="1737360"/>
          </a:xfrm>
          <a:prstGeom prst="rect">
            <a:avLst/>
          </a:prstGeom>
        </p:spPr>
      </p:pic>
    </p:spTree>
    <p:extLst>
      <p:ext uri="{BB962C8B-B14F-4D97-AF65-F5344CB8AC3E}">
        <p14:creationId xmlns:p14="http://schemas.microsoft.com/office/powerpoint/2010/main" val="14404671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r>
              <a:rPr lang="es-ES" dirty="0" smtClean="0"/>
              <a:t>2.- Propuesta Metodológica</a:t>
            </a:r>
            <a:br>
              <a:rPr lang="es-ES" dirty="0" smtClean="0"/>
            </a:br>
            <a:r>
              <a:rPr lang="es-ES" sz="3100" dirty="0"/>
              <a:t>Etapa </a:t>
            </a:r>
            <a:r>
              <a:rPr lang="es-ES" sz="3100" dirty="0" smtClean="0"/>
              <a:t>6. Análisis de Tipos de Tenencia</a:t>
            </a:r>
            <a:endParaRPr lang="es-ES" sz="3100" dirty="0"/>
          </a:p>
        </p:txBody>
      </p:sp>
      <p:pic>
        <p:nvPicPr>
          <p:cNvPr id="10242"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27636" b="14227"/>
          <a:stretch/>
        </p:blipFill>
        <p:spPr bwMode="auto">
          <a:xfrm>
            <a:off x="304800" y="2793822"/>
            <a:ext cx="8661400" cy="28830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1"/>
          <p:cNvPicPr/>
          <p:nvPr/>
        </p:nvPicPr>
        <p:blipFill rotWithShape="1">
          <a:blip r:embed="rId3" cstate="print"/>
          <a:srcRect l="23807" t="15766" r="22227" b="30697"/>
          <a:stretch/>
        </p:blipFill>
        <p:spPr bwMode="auto">
          <a:xfrm>
            <a:off x="7511472" y="5888206"/>
            <a:ext cx="1454728" cy="646529"/>
          </a:xfrm>
          <a:prstGeom prst="rect">
            <a:avLst/>
          </a:prstGeom>
          <a:noFill/>
          <a:ln>
            <a:noFill/>
          </a:ln>
          <a:extLst>
            <a:ext uri="{53640926-AAD7-44D8-BBD7-CCE9431645EC}">
              <a14:shadowObscured xmlns:a14="http://schemas.microsoft.com/office/drawing/2010/main"/>
            </a:ext>
          </a:extLst>
        </p:spPr>
      </p:pic>
      <p:pic>
        <p:nvPicPr>
          <p:cNvPr id="6" name="Imagen 5"/>
          <p:cNvPicPr/>
          <p:nvPr/>
        </p:nvPicPr>
        <p:blipFill>
          <a:blip r:embed="rId4" cstate="email">
            <a:extLst>
              <a:ext uri="{28A0092B-C50C-407E-A947-70E740481C1C}">
                <a14:useLocalDpi xmlns:a14="http://schemas.microsoft.com/office/drawing/2010/main" val="0"/>
              </a:ext>
            </a:extLst>
          </a:blip>
          <a:stretch>
            <a:fillRect/>
          </a:stretch>
        </p:blipFill>
        <p:spPr>
          <a:xfrm>
            <a:off x="6039196" y="4474111"/>
            <a:ext cx="1691640" cy="1737360"/>
          </a:xfrm>
          <a:prstGeom prst="rect">
            <a:avLst/>
          </a:prstGeom>
        </p:spPr>
      </p:pic>
    </p:spTree>
    <p:extLst>
      <p:ext uri="{BB962C8B-B14F-4D97-AF65-F5344CB8AC3E}">
        <p14:creationId xmlns:p14="http://schemas.microsoft.com/office/powerpoint/2010/main" val="4507155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84163" y="535132"/>
            <a:ext cx="8574087" cy="967840"/>
          </a:xfrm>
        </p:spPr>
        <p:txBody>
          <a:bodyPr>
            <a:normAutofit fontScale="90000"/>
          </a:bodyPr>
          <a:lstStyle/>
          <a:p>
            <a:r>
              <a:rPr lang="es-ES" sz="3300" dirty="0" smtClean="0"/>
              <a:t>2.- Propuesta Metodológica</a:t>
            </a:r>
            <a:r>
              <a:rPr lang="es-ES" dirty="0" smtClean="0"/>
              <a:t/>
            </a:r>
            <a:br>
              <a:rPr lang="es-ES" dirty="0" smtClean="0"/>
            </a:br>
            <a:r>
              <a:rPr lang="es-ES" sz="2900" dirty="0"/>
              <a:t>Etapa </a:t>
            </a:r>
            <a:r>
              <a:rPr lang="es-ES" sz="2900" dirty="0" smtClean="0"/>
              <a:t>6. Análisis de Tipos de Tenencia</a:t>
            </a:r>
            <a:br>
              <a:rPr lang="es-ES" sz="2900" dirty="0" smtClean="0"/>
            </a:br>
            <a:r>
              <a:rPr lang="es-ES" sz="2900" dirty="0" smtClean="0"/>
              <a:t>Métodos</a:t>
            </a:r>
            <a:endParaRPr lang="es-ES" sz="2900" dirty="0"/>
          </a:p>
        </p:txBody>
      </p:sp>
      <p:graphicFrame>
        <p:nvGraphicFramePr>
          <p:cNvPr id="8" name="Marcador de contenido 3"/>
          <p:cNvGraphicFramePr>
            <a:graphicFrameLocks noGrp="1"/>
          </p:cNvGraphicFramePr>
          <p:nvPr>
            <p:ph idx="1"/>
            <p:extLst>
              <p:ext uri="{D42A27DB-BD31-4B8C-83A1-F6EECF244321}">
                <p14:modId xmlns:p14="http://schemas.microsoft.com/office/powerpoint/2010/main" val="4293663660"/>
              </p:ext>
            </p:extLst>
          </p:nvPr>
        </p:nvGraphicFramePr>
        <p:xfrm>
          <a:off x="2400300" y="2114550"/>
          <a:ext cx="3887321" cy="4210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1"/>
          <p:cNvPicPr/>
          <p:nvPr/>
        </p:nvPicPr>
        <p:blipFill rotWithShape="1">
          <a:blip r:embed="rId7" cstate="print"/>
          <a:srcRect l="23807" t="15766" r="22227" b="30697"/>
          <a:stretch/>
        </p:blipFill>
        <p:spPr bwMode="auto">
          <a:xfrm>
            <a:off x="7049266" y="5038790"/>
            <a:ext cx="1454728" cy="646529"/>
          </a:xfrm>
          <a:prstGeom prst="rect">
            <a:avLst/>
          </a:prstGeom>
          <a:noFill/>
          <a:ln>
            <a:noFill/>
          </a:ln>
          <a:extLst>
            <a:ext uri="{53640926-AAD7-44D8-BBD7-CCE9431645EC}">
              <a14:shadowObscured xmlns:a14="http://schemas.microsoft.com/office/drawing/2010/main"/>
            </a:ext>
          </a:extLst>
        </p:spPr>
      </p:pic>
      <p:pic>
        <p:nvPicPr>
          <p:cNvPr id="6" name="Imagen 5"/>
          <p:cNvPicPr/>
          <p:nvPr/>
        </p:nvPicPr>
        <p:blipFill>
          <a:blip r:embed="rId8" cstate="email">
            <a:extLst>
              <a:ext uri="{28A0092B-C50C-407E-A947-70E740481C1C}">
                <a14:useLocalDpi xmlns:a14="http://schemas.microsoft.com/office/drawing/2010/main" val="0"/>
              </a:ext>
            </a:extLst>
          </a:blip>
          <a:stretch>
            <a:fillRect/>
          </a:stretch>
        </p:blipFill>
        <p:spPr>
          <a:xfrm>
            <a:off x="6959211" y="3089563"/>
            <a:ext cx="1691640" cy="1737360"/>
          </a:xfrm>
          <a:prstGeom prst="rect">
            <a:avLst/>
          </a:prstGeom>
        </p:spPr>
      </p:pic>
    </p:spTree>
    <p:extLst>
      <p:ext uri="{BB962C8B-B14F-4D97-AF65-F5344CB8AC3E}">
        <p14:creationId xmlns:p14="http://schemas.microsoft.com/office/powerpoint/2010/main" val="7852801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r>
              <a:rPr lang="es-ES" dirty="0" smtClean="0"/>
              <a:t>2.- Propuesta Metodológica</a:t>
            </a:r>
            <a:br>
              <a:rPr lang="es-ES" dirty="0" smtClean="0"/>
            </a:br>
            <a:r>
              <a:rPr lang="es-ES" sz="3100" dirty="0"/>
              <a:t>Etapa </a:t>
            </a:r>
            <a:r>
              <a:rPr lang="es-ES" sz="3100" dirty="0" smtClean="0"/>
              <a:t>7. Análisis Económico con y sin proyecto</a:t>
            </a:r>
            <a:endParaRPr lang="es-ES" sz="3100" dirty="0"/>
          </a:p>
        </p:txBody>
      </p:sp>
      <p:pic>
        <p:nvPicPr>
          <p:cNvPr id="11266"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28936" b="12979"/>
          <a:stretch/>
        </p:blipFill>
        <p:spPr bwMode="auto">
          <a:xfrm>
            <a:off x="207143" y="2400300"/>
            <a:ext cx="8498707" cy="28428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1"/>
          <p:cNvPicPr/>
          <p:nvPr/>
        </p:nvPicPr>
        <p:blipFill rotWithShape="1">
          <a:blip r:embed="rId3" cstate="print"/>
          <a:srcRect l="23807" t="15766" r="22227" b="30697"/>
          <a:stretch/>
        </p:blipFill>
        <p:spPr bwMode="auto">
          <a:xfrm>
            <a:off x="7104265" y="5953190"/>
            <a:ext cx="1454728" cy="646529"/>
          </a:xfrm>
          <a:prstGeom prst="rect">
            <a:avLst/>
          </a:prstGeom>
          <a:noFill/>
          <a:ln>
            <a:noFill/>
          </a:ln>
          <a:extLst>
            <a:ext uri="{53640926-AAD7-44D8-BBD7-CCE9431645EC}">
              <a14:shadowObscured xmlns:a14="http://schemas.microsoft.com/office/drawing/2010/main"/>
            </a:ext>
          </a:extLst>
        </p:spPr>
      </p:pic>
      <p:pic>
        <p:nvPicPr>
          <p:cNvPr id="6" name="Imagen 5"/>
          <p:cNvPicPr/>
          <p:nvPr/>
        </p:nvPicPr>
        <p:blipFill>
          <a:blip r:embed="rId4" cstate="email">
            <a:extLst>
              <a:ext uri="{28A0092B-C50C-407E-A947-70E740481C1C}">
                <a14:useLocalDpi xmlns:a14="http://schemas.microsoft.com/office/drawing/2010/main" val="0"/>
              </a:ext>
            </a:extLst>
          </a:blip>
          <a:stretch>
            <a:fillRect/>
          </a:stretch>
        </p:blipFill>
        <p:spPr>
          <a:xfrm>
            <a:off x="7014210" y="4003963"/>
            <a:ext cx="1691640" cy="1737360"/>
          </a:xfrm>
          <a:prstGeom prst="rect">
            <a:avLst/>
          </a:prstGeom>
        </p:spPr>
      </p:pic>
    </p:spTree>
    <p:extLst>
      <p:ext uri="{BB962C8B-B14F-4D97-AF65-F5344CB8AC3E}">
        <p14:creationId xmlns:p14="http://schemas.microsoft.com/office/powerpoint/2010/main" val="41193526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84163" y="476250"/>
            <a:ext cx="8574087" cy="1121972"/>
          </a:xfrm>
        </p:spPr>
        <p:txBody>
          <a:bodyPr>
            <a:normAutofit fontScale="90000"/>
          </a:bodyPr>
          <a:lstStyle/>
          <a:p>
            <a:r>
              <a:rPr lang="es-ES" sz="3000" dirty="0" smtClean="0"/>
              <a:t>2.- Propuesta Metodológica</a:t>
            </a:r>
            <a:r>
              <a:rPr lang="es-ES" dirty="0" smtClean="0"/>
              <a:t/>
            </a:r>
            <a:br>
              <a:rPr lang="es-ES" dirty="0" smtClean="0"/>
            </a:br>
            <a:r>
              <a:rPr lang="es-ES" sz="2600" dirty="0"/>
              <a:t>Etapa </a:t>
            </a:r>
            <a:r>
              <a:rPr lang="es-ES" sz="2600" dirty="0" smtClean="0"/>
              <a:t>7. Análisis Económico con y sin proyecto</a:t>
            </a:r>
            <a:br>
              <a:rPr lang="es-ES" sz="2600" dirty="0" smtClean="0"/>
            </a:br>
            <a:r>
              <a:rPr lang="es-ES" sz="2600" dirty="0" smtClean="0"/>
              <a:t>Métodos</a:t>
            </a:r>
            <a:endParaRPr lang="es-ES" sz="26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23063347"/>
              </p:ext>
            </p:extLst>
          </p:nvPr>
        </p:nvGraphicFramePr>
        <p:xfrm>
          <a:off x="2495550" y="1966137"/>
          <a:ext cx="4362449" cy="28034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889001" y="5495267"/>
            <a:ext cx="7420428" cy="646331"/>
          </a:xfrm>
          <a:prstGeom prst="rect">
            <a:avLst/>
          </a:prstGeom>
          <a:noFill/>
          <a:ln w="57150" cmpd="sng">
            <a:solidFill>
              <a:schemeClr val="accent2">
                <a:lumMod val="60000"/>
                <a:lumOff val="40000"/>
              </a:schemeClr>
            </a:solidFill>
          </a:ln>
        </p:spPr>
        <p:txBody>
          <a:bodyPr wrap="square" rtlCol="0">
            <a:spAutoFit/>
          </a:bodyPr>
          <a:lstStyle/>
          <a:p>
            <a:pPr algn="ctr"/>
            <a:r>
              <a:rPr lang="es-ES" dirty="0" smtClean="0"/>
              <a:t>¿ Existe una metodología común en el GORE para evaluar la cartera de proyectos del PEDZE ? O variables que permitan su priorización? </a:t>
            </a:r>
            <a:endParaRPr lang="es-ES" dirty="0"/>
          </a:p>
        </p:txBody>
      </p:sp>
      <p:pic>
        <p:nvPicPr>
          <p:cNvPr id="7" name="Picture 1"/>
          <p:cNvPicPr/>
          <p:nvPr/>
        </p:nvPicPr>
        <p:blipFill rotWithShape="1">
          <a:blip r:embed="rId7" cstate="print"/>
          <a:srcRect l="23807" t="15766" r="22227" b="30697"/>
          <a:stretch/>
        </p:blipFill>
        <p:spPr bwMode="auto">
          <a:xfrm>
            <a:off x="7452505" y="4142078"/>
            <a:ext cx="1454728" cy="646529"/>
          </a:xfrm>
          <a:prstGeom prst="rect">
            <a:avLst/>
          </a:prstGeom>
          <a:noFill/>
          <a:ln>
            <a:noFill/>
          </a:ln>
          <a:extLst>
            <a:ext uri="{53640926-AAD7-44D8-BBD7-CCE9431645EC}">
              <a14:shadowObscured xmlns:a14="http://schemas.microsoft.com/office/drawing/2010/main"/>
            </a:ext>
          </a:extLst>
        </p:spPr>
      </p:pic>
      <p:pic>
        <p:nvPicPr>
          <p:cNvPr id="8" name="Imagen 7"/>
          <p:cNvPicPr/>
          <p:nvPr/>
        </p:nvPicPr>
        <p:blipFill>
          <a:blip r:embed="rId8" cstate="email">
            <a:extLst>
              <a:ext uri="{28A0092B-C50C-407E-A947-70E740481C1C}">
                <a14:useLocalDpi xmlns:a14="http://schemas.microsoft.com/office/drawing/2010/main" val="0"/>
              </a:ext>
            </a:extLst>
          </a:blip>
          <a:stretch>
            <a:fillRect/>
          </a:stretch>
        </p:blipFill>
        <p:spPr>
          <a:xfrm>
            <a:off x="7362450" y="2192851"/>
            <a:ext cx="1691640" cy="1737360"/>
          </a:xfrm>
          <a:prstGeom prst="rect">
            <a:avLst/>
          </a:prstGeom>
        </p:spPr>
      </p:pic>
    </p:spTree>
    <p:extLst>
      <p:ext uri="{BB962C8B-B14F-4D97-AF65-F5344CB8AC3E}">
        <p14:creationId xmlns:p14="http://schemas.microsoft.com/office/powerpoint/2010/main" val="20182385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dirty="0"/>
              <a:t>3</a:t>
            </a:r>
            <a:r>
              <a:rPr lang="es-ES" sz="4000" dirty="0" smtClean="0"/>
              <a:t>. Novedades Varias</a:t>
            </a:r>
            <a:endParaRPr lang="es-ES" dirty="0"/>
          </a:p>
        </p:txBody>
      </p:sp>
      <p:sp>
        <p:nvSpPr>
          <p:cNvPr id="3" name="Marcador de contenido 2"/>
          <p:cNvSpPr>
            <a:spLocks noGrp="1"/>
          </p:cNvSpPr>
          <p:nvPr>
            <p:ph idx="1"/>
          </p:nvPr>
        </p:nvSpPr>
        <p:spPr>
          <a:xfrm>
            <a:off x="284163" y="2087563"/>
            <a:ext cx="8574087" cy="4552723"/>
          </a:xfrm>
        </p:spPr>
        <p:txBody>
          <a:bodyPr>
            <a:normAutofit fontScale="92500"/>
          </a:bodyPr>
          <a:lstStyle/>
          <a:p>
            <a:r>
              <a:rPr lang="es-ES" dirty="0" smtClean="0"/>
              <a:t>Lanzamiento del </a:t>
            </a:r>
            <a:r>
              <a:rPr lang="es-ES" dirty="0"/>
              <a:t>Proyecto </a:t>
            </a:r>
            <a:r>
              <a:rPr lang="es-ES" dirty="0" smtClean="0"/>
              <a:t>viernes 4 de septiembre: Ministro </a:t>
            </a:r>
            <a:r>
              <a:rPr lang="es-ES" dirty="0"/>
              <a:t>de </a:t>
            </a:r>
            <a:r>
              <a:rPr lang="es-ES" dirty="0" smtClean="0"/>
              <a:t>Agricultura-Mesa de la Carne </a:t>
            </a:r>
          </a:p>
          <a:p>
            <a:r>
              <a:rPr lang="es-ES" dirty="0" smtClean="0"/>
              <a:t>Visita de Francis </a:t>
            </a:r>
            <a:r>
              <a:rPr lang="es-ES" dirty="0" err="1" smtClean="0"/>
              <a:t>Fluharty</a:t>
            </a:r>
            <a:r>
              <a:rPr lang="es-ES" dirty="0" smtClean="0"/>
              <a:t> (experto </a:t>
            </a:r>
            <a:r>
              <a:rPr lang="es-ES" dirty="0" err="1" smtClean="0"/>
              <a:t>Mcdo</a:t>
            </a:r>
            <a:r>
              <a:rPr lang="es-ES" dirty="0" smtClean="0"/>
              <a:t>.)</a:t>
            </a:r>
            <a:r>
              <a:rPr lang="es-ES" sz="1800" dirty="0" smtClean="0"/>
              <a:t>Primera Semana de Octubre</a:t>
            </a:r>
            <a:endParaRPr lang="es-ES" dirty="0"/>
          </a:p>
          <a:p>
            <a:r>
              <a:rPr lang="es-ES" dirty="0" smtClean="0"/>
              <a:t>Visita de Michael </a:t>
            </a:r>
            <a:r>
              <a:rPr lang="es-ES" dirty="0" err="1" smtClean="0"/>
              <a:t>Nidd</a:t>
            </a:r>
            <a:r>
              <a:rPr lang="es-ES" dirty="0" smtClean="0"/>
              <a:t> (experto Planta)  </a:t>
            </a:r>
            <a:r>
              <a:rPr lang="es-ES" sz="1800" dirty="0"/>
              <a:t>25 al 31 de </a:t>
            </a:r>
            <a:r>
              <a:rPr lang="es-ES" sz="1800" dirty="0" smtClean="0"/>
              <a:t>Octubre</a:t>
            </a:r>
            <a:endParaRPr lang="es-ES" dirty="0" smtClean="0"/>
          </a:p>
          <a:p>
            <a:r>
              <a:rPr lang="es-ES" dirty="0" smtClean="0"/>
              <a:t>Reunión con Carlos Álvarez Sistema Empresas del Estado 01/09</a:t>
            </a:r>
          </a:p>
          <a:p>
            <a:r>
              <a:rPr lang="es-ES" dirty="0" smtClean="0"/>
              <a:t>Modificación en el Equipo (José Pablo Mingo fortalece el  Análisis Económico –Etapa VII- por Diego Martínez de apoyo general)</a:t>
            </a:r>
          </a:p>
          <a:p>
            <a:r>
              <a:rPr lang="es-ES" dirty="0" smtClean="0"/>
              <a:t>Oportunidad postulación Misión Tecnológica FIA (cierre 22 de oct.)  </a:t>
            </a:r>
          </a:p>
        </p:txBody>
      </p:sp>
      <p:pic>
        <p:nvPicPr>
          <p:cNvPr id="4" name="Picture 1"/>
          <p:cNvPicPr/>
          <p:nvPr/>
        </p:nvPicPr>
        <p:blipFill rotWithShape="1">
          <a:blip r:embed="rId2" cstate="print"/>
          <a:srcRect l="23807" t="15766" r="22227" b="30697"/>
          <a:stretch/>
        </p:blipFill>
        <p:spPr bwMode="auto">
          <a:xfrm>
            <a:off x="1820560" y="62447"/>
            <a:ext cx="1454728" cy="646529"/>
          </a:xfrm>
          <a:prstGeom prst="rect">
            <a:avLst/>
          </a:prstGeom>
          <a:noFill/>
          <a:ln>
            <a:noFill/>
          </a:ln>
          <a:extLst>
            <a:ext uri="{53640926-AAD7-44D8-BBD7-CCE9431645EC}">
              <a14:shadowObscured xmlns:a14="http://schemas.microsoft.com/office/drawing/2010/main"/>
            </a:ext>
          </a:extLst>
        </p:spPr>
      </p:pic>
      <p:pic>
        <p:nvPicPr>
          <p:cNvPr id="5" name="Imagen 4"/>
          <p:cNvPicPr/>
          <p:nvPr/>
        </p:nvPicPr>
        <p:blipFill>
          <a:blip r:embed="rId3" cstate="email">
            <a:extLst>
              <a:ext uri="{28A0092B-C50C-407E-A947-70E740481C1C}">
                <a14:useLocalDpi xmlns:a14="http://schemas.microsoft.com/office/drawing/2010/main" val="0"/>
              </a:ext>
            </a:extLst>
          </a:blip>
          <a:stretch>
            <a:fillRect/>
          </a:stretch>
        </p:blipFill>
        <p:spPr>
          <a:xfrm>
            <a:off x="128920" y="0"/>
            <a:ext cx="1691640" cy="1737360"/>
          </a:xfrm>
          <a:prstGeom prst="rect">
            <a:avLst/>
          </a:prstGeom>
        </p:spPr>
      </p:pic>
    </p:spTree>
    <p:extLst>
      <p:ext uri="{BB962C8B-B14F-4D97-AF65-F5344CB8AC3E}">
        <p14:creationId xmlns:p14="http://schemas.microsoft.com/office/powerpoint/2010/main" val="32871058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sz="4000" dirty="0" smtClean="0"/>
              <a:t>4. Proposiciones generales </a:t>
            </a:r>
            <a:r>
              <a:rPr lang="es-ES" sz="4000" dirty="0"/>
              <a:t>de </a:t>
            </a:r>
            <a:r>
              <a:rPr lang="es-ES" sz="4000" dirty="0" smtClean="0"/>
              <a:t>coordinación</a:t>
            </a:r>
            <a:endParaRPr lang="es-ES" dirty="0"/>
          </a:p>
        </p:txBody>
      </p:sp>
      <p:sp>
        <p:nvSpPr>
          <p:cNvPr id="3" name="Marcador de contenido 2"/>
          <p:cNvSpPr>
            <a:spLocks noGrp="1"/>
          </p:cNvSpPr>
          <p:nvPr>
            <p:ph idx="1"/>
          </p:nvPr>
        </p:nvSpPr>
        <p:spPr>
          <a:xfrm>
            <a:off x="1286203" y="2087563"/>
            <a:ext cx="7076747" cy="3992563"/>
          </a:xfrm>
        </p:spPr>
        <p:txBody>
          <a:bodyPr>
            <a:normAutofit/>
          </a:bodyPr>
          <a:lstStyle/>
          <a:p>
            <a:r>
              <a:rPr lang="es-ES" dirty="0" smtClean="0"/>
              <a:t>Las “misiones de campaña” ( propósitos claros ex ante)</a:t>
            </a:r>
          </a:p>
          <a:p>
            <a:r>
              <a:rPr lang="es-ES" dirty="0" smtClean="0"/>
              <a:t>Apoyo para Convocatorias</a:t>
            </a:r>
          </a:p>
          <a:p>
            <a:r>
              <a:rPr lang="es-ES" dirty="0"/>
              <a:t>Apoyo para traspaso de Estadísticas</a:t>
            </a:r>
          </a:p>
          <a:p>
            <a:r>
              <a:rPr lang="es-ES" dirty="0" smtClean="0"/>
              <a:t>Reportes </a:t>
            </a:r>
            <a:r>
              <a:rPr lang="es-ES" dirty="0"/>
              <a:t>a la </a:t>
            </a:r>
            <a:r>
              <a:rPr lang="es-ES" dirty="0" smtClean="0"/>
              <a:t>contraparte como herramienta de trabajo</a:t>
            </a:r>
            <a:endParaRPr lang="es-ES" dirty="0"/>
          </a:p>
        </p:txBody>
      </p:sp>
      <p:pic>
        <p:nvPicPr>
          <p:cNvPr id="4" name="Picture 1"/>
          <p:cNvPicPr/>
          <p:nvPr/>
        </p:nvPicPr>
        <p:blipFill rotWithShape="1">
          <a:blip r:embed="rId2" cstate="print"/>
          <a:srcRect l="23807" t="15766" r="22227" b="30697"/>
          <a:stretch/>
        </p:blipFill>
        <p:spPr bwMode="auto">
          <a:xfrm>
            <a:off x="6567263" y="5245732"/>
            <a:ext cx="1454728" cy="646529"/>
          </a:xfrm>
          <a:prstGeom prst="rect">
            <a:avLst/>
          </a:prstGeom>
          <a:noFill/>
          <a:ln>
            <a:noFill/>
          </a:ln>
          <a:extLst>
            <a:ext uri="{53640926-AAD7-44D8-BBD7-CCE9431645EC}">
              <a14:shadowObscured xmlns:a14="http://schemas.microsoft.com/office/drawing/2010/main"/>
            </a:ext>
          </a:extLst>
        </p:spPr>
      </p:pic>
      <p:pic>
        <p:nvPicPr>
          <p:cNvPr id="5" name="Imagen 4"/>
          <p:cNvPicPr/>
          <p:nvPr/>
        </p:nvPicPr>
        <p:blipFill>
          <a:blip r:embed="rId3" cstate="email">
            <a:extLst>
              <a:ext uri="{28A0092B-C50C-407E-A947-70E740481C1C}">
                <a14:useLocalDpi xmlns:a14="http://schemas.microsoft.com/office/drawing/2010/main" val="0"/>
              </a:ext>
            </a:extLst>
          </a:blip>
          <a:stretch>
            <a:fillRect/>
          </a:stretch>
        </p:blipFill>
        <p:spPr>
          <a:xfrm>
            <a:off x="4534665" y="4613564"/>
            <a:ext cx="1691640" cy="1737360"/>
          </a:xfrm>
          <a:prstGeom prst="rect">
            <a:avLst/>
          </a:prstGeom>
        </p:spPr>
      </p:pic>
    </p:spTree>
    <p:extLst>
      <p:ext uri="{BB962C8B-B14F-4D97-AF65-F5344CB8AC3E}">
        <p14:creationId xmlns:p14="http://schemas.microsoft.com/office/powerpoint/2010/main" val="4944683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400" dirty="0"/>
              <a:t>4</a:t>
            </a:r>
            <a:r>
              <a:rPr lang="es-ES" sz="4400" dirty="0" smtClean="0"/>
              <a:t>.- Informes de avance</a:t>
            </a:r>
            <a:endParaRPr lang="es-ES" sz="4000" dirty="0"/>
          </a:p>
        </p:txBody>
      </p:sp>
      <p:graphicFrame>
        <p:nvGraphicFramePr>
          <p:cNvPr id="4" name="Tabla 3"/>
          <p:cNvGraphicFramePr>
            <a:graphicFrameLocks noGrp="1"/>
          </p:cNvGraphicFramePr>
          <p:nvPr>
            <p:extLst>
              <p:ext uri="{D42A27DB-BD31-4B8C-83A1-F6EECF244321}">
                <p14:modId xmlns:p14="http://schemas.microsoft.com/office/powerpoint/2010/main" val="3566635434"/>
              </p:ext>
            </p:extLst>
          </p:nvPr>
        </p:nvGraphicFramePr>
        <p:xfrm>
          <a:off x="1599985" y="1837762"/>
          <a:ext cx="6135445" cy="4919707"/>
        </p:xfrm>
        <a:graphic>
          <a:graphicData uri="http://schemas.openxmlformats.org/drawingml/2006/table">
            <a:tbl>
              <a:tblPr firstRow="1" firstCol="1" bandRow="1">
                <a:tableStyleId>{5C22544A-7EE6-4342-B048-85BDC9FD1C3A}</a:tableStyleId>
              </a:tblPr>
              <a:tblGrid>
                <a:gridCol w="2435771">
                  <a:extLst>
                    <a:ext uri="{9D8B030D-6E8A-4147-A177-3AD203B41FA5}">
                      <a16:colId xmlns:a16="http://schemas.microsoft.com/office/drawing/2014/main" val="20000"/>
                    </a:ext>
                  </a:extLst>
                </a:gridCol>
                <a:gridCol w="230693">
                  <a:extLst>
                    <a:ext uri="{9D8B030D-6E8A-4147-A177-3AD203B41FA5}">
                      <a16:colId xmlns:a16="http://schemas.microsoft.com/office/drawing/2014/main" val="20001"/>
                    </a:ext>
                  </a:extLst>
                </a:gridCol>
                <a:gridCol w="230693">
                  <a:extLst>
                    <a:ext uri="{9D8B030D-6E8A-4147-A177-3AD203B41FA5}">
                      <a16:colId xmlns:a16="http://schemas.microsoft.com/office/drawing/2014/main" val="20002"/>
                    </a:ext>
                  </a:extLst>
                </a:gridCol>
                <a:gridCol w="234374">
                  <a:extLst>
                    <a:ext uri="{9D8B030D-6E8A-4147-A177-3AD203B41FA5}">
                      <a16:colId xmlns:a16="http://schemas.microsoft.com/office/drawing/2014/main" val="20003"/>
                    </a:ext>
                  </a:extLst>
                </a:gridCol>
                <a:gridCol w="234374">
                  <a:extLst>
                    <a:ext uri="{9D8B030D-6E8A-4147-A177-3AD203B41FA5}">
                      <a16:colId xmlns:a16="http://schemas.microsoft.com/office/drawing/2014/main" val="20004"/>
                    </a:ext>
                  </a:extLst>
                </a:gridCol>
                <a:gridCol w="233147">
                  <a:extLst>
                    <a:ext uri="{9D8B030D-6E8A-4147-A177-3AD203B41FA5}">
                      <a16:colId xmlns:a16="http://schemas.microsoft.com/office/drawing/2014/main" val="20005"/>
                    </a:ext>
                  </a:extLst>
                </a:gridCol>
                <a:gridCol w="233147">
                  <a:extLst>
                    <a:ext uri="{9D8B030D-6E8A-4147-A177-3AD203B41FA5}">
                      <a16:colId xmlns:a16="http://schemas.microsoft.com/office/drawing/2014/main" val="20006"/>
                    </a:ext>
                  </a:extLst>
                </a:gridCol>
                <a:gridCol w="234374">
                  <a:extLst>
                    <a:ext uri="{9D8B030D-6E8A-4147-A177-3AD203B41FA5}">
                      <a16:colId xmlns:a16="http://schemas.microsoft.com/office/drawing/2014/main" val="20007"/>
                    </a:ext>
                  </a:extLst>
                </a:gridCol>
                <a:gridCol w="234374">
                  <a:extLst>
                    <a:ext uri="{9D8B030D-6E8A-4147-A177-3AD203B41FA5}">
                      <a16:colId xmlns:a16="http://schemas.microsoft.com/office/drawing/2014/main" val="20008"/>
                    </a:ext>
                  </a:extLst>
                </a:gridCol>
                <a:gridCol w="233147">
                  <a:extLst>
                    <a:ext uri="{9D8B030D-6E8A-4147-A177-3AD203B41FA5}">
                      <a16:colId xmlns:a16="http://schemas.microsoft.com/office/drawing/2014/main" val="20009"/>
                    </a:ext>
                  </a:extLst>
                </a:gridCol>
                <a:gridCol w="233147">
                  <a:extLst>
                    <a:ext uri="{9D8B030D-6E8A-4147-A177-3AD203B41FA5}">
                      <a16:colId xmlns:a16="http://schemas.microsoft.com/office/drawing/2014/main" val="20010"/>
                    </a:ext>
                  </a:extLst>
                </a:gridCol>
                <a:gridCol w="234374">
                  <a:extLst>
                    <a:ext uri="{9D8B030D-6E8A-4147-A177-3AD203B41FA5}">
                      <a16:colId xmlns:a16="http://schemas.microsoft.com/office/drawing/2014/main" val="20011"/>
                    </a:ext>
                  </a:extLst>
                </a:gridCol>
                <a:gridCol w="234374">
                  <a:extLst>
                    <a:ext uri="{9D8B030D-6E8A-4147-A177-3AD203B41FA5}">
                      <a16:colId xmlns:a16="http://schemas.microsoft.com/office/drawing/2014/main" val="20012"/>
                    </a:ext>
                  </a:extLst>
                </a:gridCol>
                <a:gridCol w="233147">
                  <a:extLst>
                    <a:ext uri="{9D8B030D-6E8A-4147-A177-3AD203B41FA5}">
                      <a16:colId xmlns:a16="http://schemas.microsoft.com/office/drawing/2014/main" val="20013"/>
                    </a:ext>
                  </a:extLst>
                </a:gridCol>
                <a:gridCol w="233147">
                  <a:extLst>
                    <a:ext uri="{9D8B030D-6E8A-4147-A177-3AD203B41FA5}">
                      <a16:colId xmlns:a16="http://schemas.microsoft.com/office/drawing/2014/main" val="20014"/>
                    </a:ext>
                  </a:extLst>
                </a:gridCol>
                <a:gridCol w="233147">
                  <a:extLst>
                    <a:ext uri="{9D8B030D-6E8A-4147-A177-3AD203B41FA5}">
                      <a16:colId xmlns:a16="http://schemas.microsoft.com/office/drawing/2014/main" val="20015"/>
                    </a:ext>
                  </a:extLst>
                </a:gridCol>
                <a:gridCol w="200015">
                  <a:extLst>
                    <a:ext uri="{9D8B030D-6E8A-4147-A177-3AD203B41FA5}">
                      <a16:colId xmlns:a16="http://schemas.microsoft.com/office/drawing/2014/main" val="20016"/>
                    </a:ext>
                  </a:extLst>
                </a:gridCol>
              </a:tblGrid>
              <a:tr h="180935">
                <a:tc rowSpan="2">
                  <a:txBody>
                    <a:bodyPr/>
                    <a:lstStyle/>
                    <a:p>
                      <a:pPr algn="l">
                        <a:lnSpc>
                          <a:spcPct val="107000"/>
                        </a:lnSpc>
                        <a:spcBef>
                          <a:spcPts val="1200"/>
                        </a:spcBef>
                        <a:spcAft>
                          <a:spcPts val="0"/>
                        </a:spcAft>
                      </a:pPr>
                      <a:r>
                        <a:rPr lang="es-CL" sz="1200" dirty="0">
                          <a:effectLst/>
                        </a:rPr>
                        <a:t>Entrega Informes</a:t>
                      </a:r>
                      <a:endParaRPr lang="es-CL" sz="12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nchor="ctr"/>
                </a:tc>
                <a:tc gridSpan="4">
                  <a:txBody>
                    <a:bodyPr/>
                    <a:lstStyle/>
                    <a:p>
                      <a:pPr algn="ctr">
                        <a:lnSpc>
                          <a:spcPct val="107000"/>
                        </a:lnSpc>
                        <a:spcBef>
                          <a:spcPts val="1200"/>
                        </a:spcBef>
                        <a:spcAft>
                          <a:spcPts val="0"/>
                        </a:spcAft>
                      </a:pPr>
                      <a:r>
                        <a:rPr lang="es-CL" sz="1200">
                          <a:effectLst/>
                        </a:rPr>
                        <a:t>Mes 1</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hMerge="1">
                  <a:txBody>
                    <a:bodyPr/>
                    <a:lstStyle/>
                    <a:p>
                      <a:endParaRPr lang="es-CL"/>
                    </a:p>
                  </a:txBody>
                  <a:tcPr/>
                </a:tc>
                <a:tc hMerge="1">
                  <a:txBody>
                    <a:bodyPr/>
                    <a:lstStyle/>
                    <a:p>
                      <a:endParaRPr lang="es-CL"/>
                    </a:p>
                  </a:txBody>
                  <a:tcPr/>
                </a:tc>
                <a:tc hMerge="1">
                  <a:txBody>
                    <a:bodyPr/>
                    <a:lstStyle/>
                    <a:p>
                      <a:endParaRPr lang="es-CL"/>
                    </a:p>
                  </a:txBody>
                  <a:tcPr/>
                </a:tc>
                <a:tc gridSpan="4">
                  <a:txBody>
                    <a:bodyPr/>
                    <a:lstStyle/>
                    <a:p>
                      <a:pPr algn="ctr">
                        <a:lnSpc>
                          <a:spcPct val="107000"/>
                        </a:lnSpc>
                        <a:spcBef>
                          <a:spcPts val="1200"/>
                        </a:spcBef>
                        <a:spcAft>
                          <a:spcPts val="0"/>
                        </a:spcAft>
                      </a:pPr>
                      <a:r>
                        <a:rPr lang="es-CL" sz="1200">
                          <a:effectLst/>
                        </a:rPr>
                        <a:t>Mes 2</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hMerge="1">
                  <a:txBody>
                    <a:bodyPr/>
                    <a:lstStyle/>
                    <a:p>
                      <a:endParaRPr lang="es-CL"/>
                    </a:p>
                  </a:txBody>
                  <a:tcPr/>
                </a:tc>
                <a:tc hMerge="1">
                  <a:txBody>
                    <a:bodyPr/>
                    <a:lstStyle/>
                    <a:p>
                      <a:endParaRPr lang="es-CL"/>
                    </a:p>
                  </a:txBody>
                  <a:tcPr/>
                </a:tc>
                <a:tc hMerge="1">
                  <a:txBody>
                    <a:bodyPr/>
                    <a:lstStyle/>
                    <a:p>
                      <a:endParaRPr lang="es-CL"/>
                    </a:p>
                  </a:txBody>
                  <a:tcPr/>
                </a:tc>
                <a:tc gridSpan="4">
                  <a:txBody>
                    <a:bodyPr/>
                    <a:lstStyle/>
                    <a:p>
                      <a:pPr algn="ctr">
                        <a:lnSpc>
                          <a:spcPct val="107000"/>
                        </a:lnSpc>
                        <a:spcBef>
                          <a:spcPts val="1200"/>
                        </a:spcBef>
                        <a:spcAft>
                          <a:spcPts val="0"/>
                        </a:spcAft>
                      </a:pPr>
                      <a:r>
                        <a:rPr lang="es-CL" sz="1200">
                          <a:effectLst/>
                        </a:rPr>
                        <a:t>Mes 3</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hMerge="1">
                  <a:txBody>
                    <a:bodyPr/>
                    <a:lstStyle/>
                    <a:p>
                      <a:endParaRPr lang="es-CL"/>
                    </a:p>
                  </a:txBody>
                  <a:tcPr/>
                </a:tc>
                <a:tc hMerge="1">
                  <a:txBody>
                    <a:bodyPr/>
                    <a:lstStyle/>
                    <a:p>
                      <a:endParaRPr lang="es-CL"/>
                    </a:p>
                  </a:txBody>
                  <a:tcPr/>
                </a:tc>
                <a:tc hMerge="1">
                  <a:txBody>
                    <a:bodyPr/>
                    <a:lstStyle/>
                    <a:p>
                      <a:endParaRPr lang="es-CL"/>
                    </a:p>
                  </a:txBody>
                  <a:tcPr/>
                </a:tc>
                <a:tc gridSpan="4">
                  <a:txBody>
                    <a:bodyPr/>
                    <a:lstStyle/>
                    <a:p>
                      <a:pPr algn="ctr">
                        <a:lnSpc>
                          <a:spcPct val="107000"/>
                        </a:lnSpc>
                        <a:spcBef>
                          <a:spcPts val="1200"/>
                        </a:spcBef>
                        <a:spcAft>
                          <a:spcPts val="0"/>
                        </a:spcAft>
                      </a:pPr>
                      <a:r>
                        <a:rPr lang="es-CL" sz="1200">
                          <a:effectLst/>
                        </a:rPr>
                        <a:t>Mes 4</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hMerge="1">
                  <a:txBody>
                    <a:bodyPr/>
                    <a:lstStyle/>
                    <a:p>
                      <a:endParaRPr lang="es-CL"/>
                    </a:p>
                  </a:txBody>
                  <a:tcPr/>
                </a:tc>
                <a:tc hMerge="1">
                  <a:txBody>
                    <a:bodyPr/>
                    <a:lstStyle/>
                    <a:p>
                      <a:endParaRPr lang="es-CL"/>
                    </a:p>
                  </a:txBody>
                  <a:tcPr/>
                </a:tc>
                <a:tc hMerge="1">
                  <a:txBody>
                    <a:bodyPr/>
                    <a:lstStyle/>
                    <a:p>
                      <a:endParaRPr lang="es-CL"/>
                    </a:p>
                  </a:txBody>
                  <a:tcPr/>
                </a:tc>
                <a:extLst>
                  <a:ext uri="{0D108BD9-81ED-4DB2-BD59-A6C34878D82A}">
                    <a16:rowId xmlns:a16="http://schemas.microsoft.com/office/drawing/2014/main" val="10000"/>
                  </a:ext>
                </a:extLst>
              </a:tr>
              <a:tr h="1015346">
                <a:tc vMerge="1">
                  <a:txBody>
                    <a:bodyPr/>
                    <a:lstStyle/>
                    <a:p>
                      <a:endParaRPr lang="es-CL"/>
                    </a:p>
                  </a:txBody>
                  <a:tcPr/>
                </a:tc>
                <a:tc>
                  <a:txBody>
                    <a:bodyPr/>
                    <a:lstStyle/>
                    <a:p>
                      <a:pPr algn="ctr">
                        <a:lnSpc>
                          <a:spcPct val="107000"/>
                        </a:lnSpc>
                        <a:spcBef>
                          <a:spcPts val="1200"/>
                        </a:spcBef>
                        <a:spcAft>
                          <a:spcPts val="0"/>
                        </a:spcAft>
                      </a:pPr>
                      <a:r>
                        <a:rPr lang="es-CL" sz="1200">
                          <a:effectLst/>
                        </a:rPr>
                        <a:t>S1:1-7 día</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vert="vert270"/>
                </a:tc>
                <a:tc>
                  <a:txBody>
                    <a:bodyPr/>
                    <a:lstStyle/>
                    <a:p>
                      <a:pPr algn="ctr">
                        <a:lnSpc>
                          <a:spcPct val="107000"/>
                        </a:lnSpc>
                        <a:spcBef>
                          <a:spcPts val="1200"/>
                        </a:spcBef>
                        <a:spcAft>
                          <a:spcPts val="0"/>
                        </a:spcAft>
                      </a:pPr>
                      <a:r>
                        <a:rPr lang="es-CL" sz="1200">
                          <a:effectLst/>
                        </a:rPr>
                        <a:t>S2:8-14 día</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vert="vert270"/>
                </a:tc>
                <a:tc>
                  <a:txBody>
                    <a:bodyPr/>
                    <a:lstStyle/>
                    <a:p>
                      <a:pPr algn="ctr">
                        <a:lnSpc>
                          <a:spcPct val="107000"/>
                        </a:lnSpc>
                        <a:spcBef>
                          <a:spcPts val="1200"/>
                        </a:spcBef>
                        <a:spcAft>
                          <a:spcPts val="0"/>
                        </a:spcAft>
                      </a:pPr>
                      <a:r>
                        <a:rPr lang="es-CL" sz="1200">
                          <a:effectLst/>
                        </a:rPr>
                        <a:t>S3:15-20 día</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vert="vert270"/>
                </a:tc>
                <a:tc>
                  <a:txBody>
                    <a:bodyPr/>
                    <a:lstStyle/>
                    <a:p>
                      <a:pPr algn="ctr">
                        <a:lnSpc>
                          <a:spcPct val="107000"/>
                        </a:lnSpc>
                        <a:spcBef>
                          <a:spcPts val="1200"/>
                        </a:spcBef>
                        <a:spcAft>
                          <a:spcPts val="0"/>
                        </a:spcAft>
                      </a:pPr>
                      <a:r>
                        <a:rPr lang="es-CL" sz="1200">
                          <a:effectLst/>
                        </a:rPr>
                        <a:t>S4:21-28 día</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vert="vert270"/>
                </a:tc>
                <a:tc>
                  <a:txBody>
                    <a:bodyPr/>
                    <a:lstStyle/>
                    <a:p>
                      <a:pPr algn="ctr">
                        <a:lnSpc>
                          <a:spcPct val="107000"/>
                        </a:lnSpc>
                        <a:spcBef>
                          <a:spcPts val="1200"/>
                        </a:spcBef>
                        <a:spcAft>
                          <a:spcPts val="0"/>
                        </a:spcAft>
                      </a:pPr>
                      <a:r>
                        <a:rPr lang="es-CL" sz="1200">
                          <a:effectLst/>
                        </a:rPr>
                        <a:t>S1:1-7 día</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vert="vert270"/>
                </a:tc>
                <a:tc>
                  <a:txBody>
                    <a:bodyPr/>
                    <a:lstStyle/>
                    <a:p>
                      <a:pPr algn="ctr">
                        <a:lnSpc>
                          <a:spcPct val="107000"/>
                        </a:lnSpc>
                        <a:spcBef>
                          <a:spcPts val="1200"/>
                        </a:spcBef>
                        <a:spcAft>
                          <a:spcPts val="0"/>
                        </a:spcAft>
                      </a:pPr>
                      <a:r>
                        <a:rPr lang="es-CL" sz="1200">
                          <a:effectLst/>
                        </a:rPr>
                        <a:t>S2:8-14 día</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vert="vert270"/>
                </a:tc>
                <a:tc>
                  <a:txBody>
                    <a:bodyPr/>
                    <a:lstStyle/>
                    <a:p>
                      <a:pPr algn="ctr">
                        <a:lnSpc>
                          <a:spcPct val="107000"/>
                        </a:lnSpc>
                        <a:spcBef>
                          <a:spcPts val="1200"/>
                        </a:spcBef>
                        <a:spcAft>
                          <a:spcPts val="0"/>
                        </a:spcAft>
                      </a:pPr>
                      <a:r>
                        <a:rPr lang="es-CL" sz="1200">
                          <a:effectLst/>
                        </a:rPr>
                        <a:t>S3:15-20 día</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vert="vert270"/>
                </a:tc>
                <a:tc>
                  <a:txBody>
                    <a:bodyPr/>
                    <a:lstStyle/>
                    <a:p>
                      <a:pPr algn="ctr">
                        <a:lnSpc>
                          <a:spcPct val="107000"/>
                        </a:lnSpc>
                        <a:spcBef>
                          <a:spcPts val="1200"/>
                        </a:spcBef>
                        <a:spcAft>
                          <a:spcPts val="0"/>
                        </a:spcAft>
                      </a:pPr>
                      <a:r>
                        <a:rPr lang="es-CL" sz="1200">
                          <a:effectLst/>
                        </a:rPr>
                        <a:t>S4:21-28 día</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vert="vert270"/>
                </a:tc>
                <a:tc>
                  <a:txBody>
                    <a:bodyPr/>
                    <a:lstStyle/>
                    <a:p>
                      <a:pPr algn="ctr">
                        <a:lnSpc>
                          <a:spcPct val="107000"/>
                        </a:lnSpc>
                        <a:spcBef>
                          <a:spcPts val="1200"/>
                        </a:spcBef>
                        <a:spcAft>
                          <a:spcPts val="0"/>
                        </a:spcAft>
                      </a:pPr>
                      <a:r>
                        <a:rPr lang="es-CL" sz="1200">
                          <a:effectLst/>
                        </a:rPr>
                        <a:t>S1:1-7 día</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vert="vert270"/>
                </a:tc>
                <a:tc>
                  <a:txBody>
                    <a:bodyPr/>
                    <a:lstStyle/>
                    <a:p>
                      <a:pPr algn="ctr">
                        <a:lnSpc>
                          <a:spcPct val="107000"/>
                        </a:lnSpc>
                        <a:spcBef>
                          <a:spcPts val="1200"/>
                        </a:spcBef>
                        <a:spcAft>
                          <a:spcPts val="0"/>
                        </a:spcAft>
                      </a:pPr>
                      <a:r>
                        <a:rPr lang="es-CL" sz="1200">
                          <a:effectLst/>
                        </a:rPr>
                        <a:t>S2:8-14 día</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vert="vert270"/>
                </a:tc>
                <a:tc>
                  <a:txBody>
                    <a:bodyPr/>
                    <a:lstStyle/>
                    <a:p>
                      <a:pPr algn="ctr">
                        <a:lnSpc>
                          <a:spcPct val="107000"/>
                        </a:lnSpc>
                        <a:spcBef>
                          <a:spcPts val="1200"/>
                        </a:spcBef>
                        <a:spcAft>
                          <a:spcPts val="0"/>
                        </a:spcAft>
                      </a:pPr>
                      <a:r>
                        <a:rPr lang="es-CL" sz="1200">
                          <a:effectLst/>
                        </a:rPr>
                        <a:t>S3:15-20 día</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vert="vert270"/>
                </a:tc>
                <a:tc>
                  <a:txBody>
                    <a:bodyPr/>
                    <a:lstStyle/>
                    <a:p>
                      <a:pPr algn="ctr">
                        <a:lnSpc>
                          <a:spcPct val="107000"/>
                        </a:lnSpc>
                        <a:spcBef>
                          <a:spcPts val="1200"/>
                        </a:spcBef>
                        <a:spcAft>
                          <a:spcPts val="0"/>
                        </a:spcAft>
                      </a:pPr>
                      <a:r>
                        <a:rPr lang="es-CL" sz="1200">
                          <a:effectLst/>
                        </a:rPr>
                        <a:t>S4:21-28 día</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vert="vert270"/>
                </a:tc>
                <a:tc>
                  <a:txBody>
                    <a:bodyPr/>
                    <a:lstStyle/>
                    <a:p>
                      <a:pPr algn="ctr">
                        <a:lnSpc>
                          <a:spcPct val="107000"/>
                        </a:lnSpc>
                        <a:spcBef>
                          <a:spcPts val="1200"/>
                        </a:spcBef>
                        <a:spcAft>
                          <a:spcPts val="0"/>
                        </a:spcAft>
                      </a:pPr>
                      <a:r>
                        <a:rPr lang="es-CL" sz="1200">
                          <a:effectLst/>
                        </a:rPr>
                        <a:t>S1:1-7 día</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vert="vert270"/>
                </a:tc>
                <a:tc>
                  <a:txBody>
                    <a:bodyPr/>
                    <a:lstStyle/>
                    <a:p>
                      <a:pPr algn="ctr">
                        <a:lnSpc>
                          <a:spcPct val="107000"/>
                        </a:lnSpc>
                        <a:spcBef>
                          <a:spcPts val="1200"/>
                        </a:spcBef>
                        <a:spcAft>
                          <a:spcPts val="0"/>
                        </a:spcAft>
                      </a:pPr>
                      <a:r>
                        <a:rPr lang="es-CL" sz="1200">
                          <a:effectLst/>
                        </a:rPr>
                        <a:t>S2:8-14 día</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vert="vert270"/>
                </a:tc>
                <a:tc>
                  <a:txBody>
                    <a:bodyPr/>
                    <a:lstStyle/>
                    <a:p>
                      <a:pPr algn="ctr">
                        <a:lnSpc>
                          <a:spcPct val="107000"/>
                        </a:lnSpc>
                        <a:spcBef>
                          <a:spcPts val="1200"/>
                        </a:spcBef>
                        <a:spcAft>
                          <a:spcPts val="0"/>
                        </a:spcAft>
                      </a:pPr>
                      <a:r>
                        <a:rPr lang="es-CL" sz="1200">
                          <a:effectLst/>
                        </a:rPr>
                        <a:t>S3:15-20 día</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vert="vert270"/>
                </a:tc>
                <a:tc>
                  <a:txBody>
                    <a:bodyPr/>
                    <a:lstStyle/>
                    <a:p>
                      <a:pPr algn="ctr">
                        <a:lnSpc>
                          <a:spcPct val="107000"/>
                        </a:lnSpc>
                        <a:spcBef>
                          <a:spcPts val="1200"/>
                        </a:spcBef>
                        <a:spcAft>
                          <a:spcPts val="0"/>
                        </a:spcAft>
                      </a:pPr>
                      <a:r>
                        <a:rPr lang="es-CL" sz="1200" dirty="0">
                          <a:effectLst/>
                        </a:rPr>
                        <a:t>S4:21-28 día</a:t>
                      </a:r>
                      <a:endParaRPr lang="es-CL" sz="12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vert="vert270"/>
                </a:tc>
                <a:extLst>
                  <a:ext uri="{0D108BD9-81ED-4DB2-BD59-A6C34878D82A}">
                    <a16:rowId xmlns:a16="http://schemas.microsoft.com/office/drawing/2014/main" val="10001"/>
                  </a:ext>
                </a:extLst>
              </a:tr>
              <a:tr h="177030">
                <a:tc>
                  <a:txBody>
                    <a:bodyPr/>
                    <a:lstStyle/>
                    <a:p>
                      <a:pPr lvl="1" algn="l">
                        <a:lnSpc>
                          <a:spcPct val="107000"/>
                        </a:lnSpc>
                        <a:spcBef>
                          <a:spcPts val="1200"/>
                        </a:spcBef>
                        <a:spcAft>
                          <a:spcPts val="0"/>
                        </a:spcAft>
                      </a:pPr>
                      <a:r>
                        <a:rPr lang="es-CL" sz="1200" b="0">
                          <a:effectLst/>
                        </a:rPr>
                        <a:t>Informe Preliminar 1 - Etapa 0</a:t>
                      </a:r>
                      <a:endParaRPr lang="es-CL" sz="1200" b="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02"/>
                  </a:ext>
                </a:extLst>
              </a:tr>
              <a:tr h="177030">
                <a:tc>
                  <a:txBody>
                    <a:bodyPr/>
                    <a:lstStyle/>
                    <a:p>
                      <a:pPr lvl="1" algn="l">
                        <a:lnSpc>
                          <a:spcPct val="107000"/>
                        </a:lnSpc>
                        <a:spcBef>
                          <a:spcPts val="1200"/>
                        </a:spcBef>
                        <a:spcAft>
                          <a:spcPts val="0"/>
                        </a:spcAft>
                      </a:pPr>
                      <a:r>
                        <a:rPr lang="es-CL" sz="1200" b="0">
                          <a:effectLst/>
                        </a:rPr>
                        <a:t>Informe Preliminar 2 - Etapa 0</a:t>
                      </a:r>
                      <a:endParaRPr lang="es-CL" sz="1200" b="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03"/>
                  </a:ext>
                </a:extLst>
              </a:tr>
              <a:tr h="177030">
                <a:tc>
                  <a:txBody>
                    <a:bodyPr/>
                    <a:lstStyle/>
                    <a:p>
                      <a:pPr lvl="1" algn="l">
                        <a:lnSpc>
                          <a:spcPct val="107000"/>
                        </a:lnSpc>
                        <a:spcBef>
                          <a:spcPts val="1200"/>
                        </a:spcBef>
                        <a:spcAft>
                          <a:spcPts val="0"/>
                        </a:spcAft>
                      </a:pPr>
                      <a:r>
                        <a:rPr lang="es-CL" sz="1200" b="0">
                          <a:effectLst/>
                        </a:rPr>
                        <a:t>Informe Preliminar 1 - Etapa 1</a:t>
                      </a:r>
                      <a:endParaRPr lang="es-CL" sz="1200" b="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04"/>
                  </a:ext>
                </a:extLst>
              </a:tr>
              <a:tr h="177030">
                <a:tc>
                  <a:txBody>
                    <a:bodyPr/>
                    <a:lstStyle/>
                    <a:p>
                      <a:pPr lvl="1" algn="l">
                        <a:lnSpc>
                          <a:spcPct val="107000"/>
                        </a:lnSpc>
                        <a:spcBef>
                          <a:spcPts val="1200"/>
                        </a:spcBef>
                        <a:spcAft>
                          <a:spcPts val="0"/>
                        </a:spcAft>
                      </a:pPr>
                      <a:r>
                        <a:rPr lang="es-CL" sz="1200" b="0">
                          <a:effectLst/>
                        </a:rPr>
                        <a:t>Informe Preliminar 2 - Etapa 1</a:t>
                      </a:r>
                      <a:endParaRPr lang="es-CL" sz="1200" b="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05"/>
                  </a:ext>
                </a:extLst>
              </a:tr>
              <a:tr h="177030">
                <a:tc>
                  <a:txBody>
                    <a:bodyPr/>
                    <a:lstStyle/>
                    <a:p>
                      <a:pPr lvl="1" algn="l">
                        <a:lnSpc>
                          <a:spcPct val="107000"/>
                        </a:lnSpc>
                        <a:spcBef>
                          <a:spcPts val="1200"/>
                        </a:spcBef>
                        <a:spcAft>
                          <a:spcPts val="0"/>
                        </a:spcAft>
                      </a:pPr>
                      <a:r>
                        <a:rPr lang="es-CL" sz="1200" b="0">
                          <a:effectLst/>
                        </a:rPr>
                        <a:t>Informe Preliminar 1 - Etapa 2</a:t>
                      </a:r>
                      <a:endParaRPr lang="es-CL" sz="1200" b="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06"/>
                  </a:ext>
                </a:extLst>
              </a:tr>
              <a:tr h="177030">
                <a:tc>
                  <a:txBody>
                    <a:bodyPr/>
                    <a:lstStyle/>
                    <a:p>
                      <a:pPr lvl="1" algn="l">
                        <a:lnSpc>
                          <a:spcPct val="107000"/>
                        </a:lnSpc>
                        <a:spcBef>
                          <a:spcPts val="1200"/>
                        </a:spcBef>
                        <a:spcAft>
                          <a:spcPts val="0"/>
                        </a:spcAft>
                      </a:pPr>
                      <a:r>
                        <a:rPr lang="es-CL" sz="1200" b="0">
                          <a:effectLst/>
                        </a:rPr>
                        <a:t>Informe Preliminar 2 - Etapa 2</a:t>
                      </a:r>
                      <a:endParaRPr lang="es-CL" sz="1200" b="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07"/>
                  </a:ext>
                </a:extLst>
              </a:tr>
              <a:tr h="177030">
                <a:tc>
                  <a:txBody>
                    <a:bodyPr/>
                    <a:lstStyle/>
                    <a:p>
                      <a:pPr lvl="1" algn="l">
                        <a:lnSpc>
                          <a:spcPct val="107000"/>
                        </a:lnSpc>
                        <a:spcBef>
                          <a:spcPts val="1200"/>
                        </a:spcBef>
                        <a:spcAft>
                          <a:spcPts val="0"/>
                        </a:spcAft>
                      </a:pPr>
                      <a:r>
                        <a:rPr lang="es-CL" sz="1200" b="0">
                          <a:effectLst/>
                        </a:rPr>
                        <a:t>Informe Preliminar 1 - Etapa 3</a:t>
                      </a:r>
                      <a:endParaRPr lang="es-CL" sz="1200" b="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08"/>
                  </a:ext>
                </a:extLst>
              </a:tr>
              <a:tr h="177030">
                <a:tc>
                  <a:txBody>
                    <a:bodyPr/>
                    <a:lstStyle/>
                    <a:p>
                      <a:pPr lvl="1" algn="l">
                        <a:lnSpc>
                          <a:spcPct val="107000"/>
                        </a:lnSpc>
                        <a:spcBef>
                          <a:spcPts val="1200"/>
                        </a:spcBef>
                        <a:spcAft>
                          <a:spcPts val="0"/>
                        </a:spcAft>
                      </a:pPr>
                      <a:r>
                        <a:rPr lang="es-CL" sz="1200" b="0" dirty="0">
                          <a:effectLst/>
                        </a:rPr>
                        <a:t>Informe Preliminar 2 - Etapa 3</a:t>
                      </a:r>
                      <a:endParaRPr lang="es-CL" sz="1200" b="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09"/>
                  </a:ext>
                </a:extLst>
              </a:tr>
              <a:tr h="177030">
                <a:tc>
                  <a:txBody>
                    <a:bodyPr/>
                    <a:lstStyle/>
                    <a:p>
                      <a:pPr algn="l">
                        <a:lnSpc>
                          <a:spcPct val="107000"/>
                        </a:lnSpc>
                        <a:spcBef>
                          <a:spcPts val="1200"/>
                        </a:spcBef>
                        <a:spcAft>
                          <a:spcPts val="0"/>
                        </a:spcAft>
                      </a:pPr>
                      <a:r>
                        <a:rPr lang="es-CL" sz="1200">
                          <a:effectLst/>
                        </a:rPr>
                        <a:t>Informe Final Etapa 0,I, II y III</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10"/>
                  </a:ext>
                </a:extLst>
              </a:tr>
              <a:tr h="177030">
                <a:tc>
                  <a:txBody>
                    <a:bodyPr/>
                    <a:lstStyle/>
                    <a:p>
                      <a:pPr lvl="1" algn="l">
                        <a:lnSpc>
                          <a:spcPct val="107000"/>
                        </a:lnSpc>
                        <a:spcBef>
                          <a:spcPts val="1200"/>
                        </a:spcBef>
                        <a:spcAft>
                          <a:spcPts val="0"/>
                        </a:spcAft>
                      </a:pPr>
                      <a:r>
                        <a:rPr lang="es-CL" sz="1200" b="0">
                          <a:effectLst/>
                        </a:rPr>
                        <a:t>Informe Preliminar 1 - Etapa 4</a:t>
                      </a:r>
                      <a:endParaRPr lang="es-CL" sz="1200" b="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11"/>
                  </a:ext>
                </a:extLst>
              </a:tr>
              <a:tr h="177030">
                <a:tc>
                  <a:txBody>
                    <a:bodyPr/>
                    <a:lstStyle/>
                    <a:p>
                      <a:pPr lvl="1" algn="l">
                        <a:lnSpc>
                          <a:spcPct val="107000"/>
                        </a:lnSpc>
                        <a:spcBef>
                          <a:spcPts val="1200"/>
                        </a:spcBef>
                        <a:spcAft>
                          <a:spcPts val="0"/>
                        </a:spcAft>
                      </a:pPr>
                      <a:r>
                        <a:rPr lang="es-CL" sz="1200" b="0">
                          <a:effectLst/>
                        </a:rPr>
                        <a:t>Informe Preliminar 2 - Etapa 4</a:t>
                      </a:r>
                      <a:endParaRPr lang="es-CL" sz="1200" b="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12"/>
                  </a:ext>
                </a:extLst>
              </a:tr>
              <a:tr h="177030">
                <a:tc>
                  <a:txBody>
                    <a:bodyPr/>
                    <a:lstStyle/>
                    <a:p>
                      <a:pPr lvl="1" algn="l">
                        <a:lnSpc>
                          <a:spcPct val="107000"/>
                        </a:lnSpc>
                        <a:spcBef>
                          <a:spcPts val="1200"/>
                        </a:spcBef>
                        <a:spcAft>
                          <a:spcPts val="0"/>
                        </a:spcAft>
                      </a:pPr>
                      <a:r>
                        <a:rPr lang="es-CL" sz="1200" b="0">
                          <a:effectLst/>
                        </a:rPr>
                        <a:t>Informe Preliminar 1 - Etapa 5</a:t>
                      </a:r>
                      <a:endParaRPr lang="es-CL" sz="1200" b="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13"/>
                  </a:ext>
                </a:extLst>
              </a:tr>
              <a:tr h="177030">
                <a:tc>
                  <a:txBody>
                    <a:bodyPr/>
                    <a:lstStyle/>
                    <a:p>
                      <a:pPr lvl="1" algn="l">
                        <a:lnSpc>
                          <a:spcPct val="107000"/>
                        </a:lnSpc>
                        <a:spcBef>
                          <a:spcPts val="1200"/>
                        </a:spcBef>
                        <a:spcAft>
                          <a:spcPts val="0"/>
                        </a:spcAft>
                      </a:pPr>
                      <a:r>
                        <a:rPr lang="es-CL" sz="1200" b="0">
                          <a:effectLst/>
                        </a:rPr>
                        <a:t>Informe Preliminar 2 - Etapa 5</a:t>
                      </a:r>
                      <a:endParaRPr lang="es-CL" sz="1200" b="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14"/>
                  </a:ext>
                </a:extLst>
              </a:tr>
              <a:tr h="177030">
                <a:tc>
                  <a:txBody>
                    <a:bodyPr/>
                    <a:lstStyle/>
                    <a:p>
                      <a:pPr lvl="1" algn="l">
                        <a:lnSpc>
                          <a:spcPct val="107000"/>
                        </a:lnSpc>
                        <a:spcBef>
                          <a:spcPts val="1200"/>
                        </a:spcBef>
                        <a:spcAft>
                          <a:spcPts val="0"/>
                        </a:spcAft>
                      </a:pPr>
                      <a:r>
                        <a:rPr lang="es-CL" sz="1200" b="0">
                          <a:effectLst/>
                        </a:rPr>
                        <a:t>Informe Preliminar 1 - Etapa 6</a:t>
                      </a:r>
                      <a:endParaRPr lang="es-CL" sz="1200" b="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15"/>
                  </a:ext>
                </a:extLst>
              </a:tr>
              <a:tr h="177030">
                <a:tc>
                  <a:txBody>
                    <a:bodyPr/>
                    <a:lstStyle/>
                    <a:p>
                      <a:pPr lvl="1" algn="l">
                        <a:lnSpc>
                          <a:spcPct val="107000"/>
                        </a:lnSpc>
                        <a:spcBef>
                          <a:spcPts val="1200"/>
                        </a:spcBef>
                        <a:spcAft>
                          <a:spcPts val="0"/>
                        </a:spcAft>
                      </a:pPr>
                      <a:r>
                        <a:rPr lang="es-CL" sz="1200" b="0">
                          <a:effectLst/>
                        </a:rPr>
                        <a:t>Informe Preliminar 2 - Etapa 6</a:t>
                      </a:r>
                      <a:endParaRPr lang="es-CL" sz="1200" b="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16"/>
                  </a:ext>
                </a:extLst>
              </a:tr>
              <a:tr h="177030">
                <a:tc>
                  <a:txBody>
                    <a:bodyPr/>
                    <a:lstStyle/>
                    <a:p>
                      <a:pPr lvl="1" algn="l">
                        <a:lnSpc>
                          <a:spcPct val="107000"/>
                        </a:lnSpc>
                        <a:spcBef>
                          <a:spcPts val="1200"/>
                        </a:spcBef>
                        <a:spcAft>
                          <a:spcPts val="0"/>
                        </a:spcAft>
                      </a:pPr>
                      <a:r>
                        <a:rPr lang="es-CL" sz="1200" b="0">
                          <a:effectLst/>
                        </a:rPr>
                        <a:t>Informe Preliminar 1 - Etapa 7</a:t>
                      </a:r>
                      <a:endParaRPr lang="es-CL" sz="1200" b="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17"/>
                  </a:ext>
                </a:extLst>
              </a:tr>
              <a:tr h="177030">
                <a:tc>
                  <a:txBody>
                    <a:bodyPr/>
                    <a:lstStyle/>
                    <a:p>
                      <a:pPr lvl="1" algn="l">
                        <a:lnSpc>
                          <a:spcPct val="107000"/>
                        </a:lnSpc>
                        <a:spcBef>
                          <a:spcPts val="1200"/>
                        </a:spcBef>
                        <a:spcAft>
                          <a:spcPts val="0"/>
                        </a:spcAft>
                      </a:pPr>
                      <a:r>
                        <a:rPr lang="es-CL" sz="1200" b="0" dirty="0">
                          <a:effectLst/>
                        </a:rPr>
                        <a:t>Informe Preliminar 2 - Etapa 7</a:t>
                      </a:r>
                      <a:endParaRPr lang="es-CL" sz="1200" b="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18"/>
                  </a:ext>
                </a:extLst>
              </a:tr>
              <a:tr h="177030">
                <a:tc>
                  <a:txBody>
                    <a:bodyPr/>
                    <a:lstStyle/>
                    <a:p>
                      <a:pPr algn="l">
                        <a:lnSpc>
                          <a:spcPct val="107000"/>
                        </a:lnSpc>
                        <a:spcBef>
                          <a:spcPts val="1200"/>
                        </a:spcBef>
                        <a:spcAft>
                          <a:spcPts val="0"/>
                        </a:spcAft>
                      </a:pPr>
                      <a:r>
                        <a:rPr lang="es-CL" sz="1200" dirty="0">
                          <a:effectLst/>
                        </a:rPr>
                        <a:t>Informe Final Etapa IV, V, VI y VII</a:t>
                      </a:r>
                      <a:endParaRPr lang="es-CL" sz="12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a:effectLst/>
                        </a:rPr>
                        <a:t>X</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extLst>
                  <a:ext uri="{0D108BD9-81ED-4DB2-BD59-A6C34878D82A}">
                    <a16:rowId xmlns:a16="http://schemas.microsoft.com/office/drawing/2014/main" val="10019"/>
                  </a:ext>
                </a:extLst>
              </a:tr>
              <a:tr h="177030">
                <a:tc>
                  <a:txBody>
                    <a:bodyPr/>
                    <a:lstStyle/>
                    <a:p>
                      <a:pPr algn="l">
                        <a:lnSpc>
                          <a:spcPct val="107000"/>
                        </a:lnSpc>
                        <a:spcBef>
                          <a:spcPts val="1200"/>
                        </a:spcBef>
                        <a:spcAft>
                          <a:spcPts val="0"/>
                        </a:spcAft>
                      </a:pPr>
                      <a:r>
                        <a:rPr lang="es-CL" sz="1200">
                          <a:effectLst/>
                        </a:rPr>
                        <a:t>Informe Final consultoría</a:t>
                      </a:r>
                      <a:endParaRPr lang="es-CL" sz="120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nSpc>
                          <a:spcPct val="107000"/>
                        </a:lnSpc>
                      </a:pPr>
                      <a:endParaRPr lang="es-CL" sz="1200">
                        <a:effectLst/>
                        <a:latin typeface="Calibri" panose="020F0502020204030204" pitchFamily="34" charset="0"/>
                        <a:cs typeface="Times New Roman" panose="02020603050405020304" pitchFamily="18" charset="0"/>
                      </a:endParaRPr>
                    </a:p>
                  </a:txBody>
                  <a:tcPr marL="28039" marR="28039" marT="0" marB="0"/>
                </a:tc>
                <a:tc>
                  <a:txBody>
                    <a:bodyPr/>
                    <a:lstStyle/>
                    <a:p>
                      <a:pPr algn="ctr">
                        <a:lnSpc>
                          <a:spcPct val="107000"/>
                        </a:lnSpc>
                        <a:spcBef>
                          <a:spcPts val="1200"/>
                        </a:spcBef>
                        <a:spcAft>
                          <a:spcPts val="0"/>
                        </a:spcAft>
                      </a:pPr>
                      <a:r>
                        <a:rPr lang="es-CL" sz="1200" dirty="0">
                          <a:effectLst/>
                        </a:rPr>
                        <a:t>X</a:t>
                      </a:r>
                      <a:endParaRPr lang="es-CL" sz="1200" dirty="0">
                        <a:effectLst/>
                        <a:latin typeface="Trebuchet MS" panose="020B0603020202020204" pitchFamily="34" charset="0"/>
                        <a:ea typeface="Times New Roman" panose="02020603050405020304" pitchFamily="18" charset="0"/>
                        <a:cs typeface="Times New Roman" panose="02020603050405020304" pitchFamily="18" charset="0"/>
                      </a:endParaRPr>
                    </a:p>
                  </a:txBody>
                  <a:tcPr marL="28039" marR="28039" marT="0" marB="0"/>
                </a:tc>
                <a:extLst>
                  <a:ext uri="{0D108BD9-81ED-4DB2-BD59-A6C34878D82A}">
                    <a16:rowId xmlns:a16="http://schemas.microsoft.com/office/drawing/2014/main" val="10020"/>
                  </a:ext>
                </a:extLst>
              </a:tr>
            </a:tbl>
          </a:graphicData>
        </a:graphic>
      </p:graphicFrame>
      <p:pic>
        <p:nvPicPr>
          <p:cNvPr id="5" name="Picture 1"/>
          <p:cNvPicPr/>
          <p:nvPr/>
        </p:nvPicPr>
        <p:blipFill rotWithShape="1">
          <a:blip r:embed="rId2" cstate="print"/>
          <a:srcRect l="23807" t="15766" r="22227" b="30697"/>
          <a:stretch/>
        </p:blipFill>
        <p:spPr bwMode="auto">
          <a:xfrm>
            <a:off x="90055" y="1949227"/>
            <a:ext cx="1454728" cy="646529"/>
          </a:xfrm>
          <a:prstGeom prst="rect">
            <a:avLst/>
          </a:prstGeom>
          <a:noFill/>
          <a:ln>
            <a:noFill/>
          </a:ln>
          <a:extLst>
            <a:ext uri="{53640926-AAD7-44D8-BBD7-CCE9431645EC}">
              <a14:shadowObscured xmlns:a14="http://schemas.microsoft.com/office/drawing/2010/main"/>
            </a:ext>
          </a:extLst>
        </p:spPr>
      </p:pic>
      <p:pic>
        <p:nvPicPr>
          <p:cNvPr id="6" name="Imagen 5"/>
          <p:cNvPicPr/>
          <p:nvPr/>
        </p:nvPicPr>
        <p:blipFill>
          <a:blip r:embed="rId3" cstate="email">
            <a:extLst>
              <a:ext uri="{28A0092B-C50C-407E-A947-70E740481C1C}">
                <a14:useLocalDpi xmlns:a14="http://schemas.microsoft.com/office/drawing/2010/main" val="0"/>
              </a:ext>
            </a:extLst>
          </a:blip>
          <a:stretch>
            <a:fillRect/>
          </a:stretch>
        </p:blipFill>
        <p:spPr>
          <a:xfrm>
            <a:off x="0" y="0"/>
            <a:ext cx="1691640" cy="1737360"/>
          </a:xfrm>
          <a:prstGeom prst="rect">
            <a:avLst/>
          </a:prstGeom>
        </p:spPr>
      </p:pic>
    </p:spTree>
    <p:extLst>
      <p:ext uri="{BB962C8B-B14F-4D97-AF65-F5344CB8AC3E}">
        <p14:creationId xmlns:p14="http://schemas.microsoft.com/office/powerpoint/2010/main" val="11460639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400" dirty="0" smtClean="0"/>
              <a:t>4.- Informes de avance</a:t>
            </a:r>
            <a:endParaRPr lang="es-ES" sz="4000" dirty="0"/>
          </a:p>
        </p:txBody>
      </p:sp>
      <p:graphicFrame>
        <p:nvGraphicFramePr>
          <p:cNvPr id="3" name="Diagrama 2"/>
          <p:cNvGraphicFramePr/>
          <p:nvPr>
            <p:extLst>
              <p:ext uri="{D42A27DB-BD31-4B8C-83A1-F6EECF244321}">
                <p14:modId xmlns:p14="http://schemas.microsoft.com/office/powerpoint/2010/main" val="2666352391"/>
              </p:ext>
            </p:extLst>
          </p:nvPr>
        </p:nvGraphicFramePr>
        <p:xfrm>
          <a:off x="2018179" y="2050926"/>
          <a:ext cx="6596431" cy="48070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1"/>
          <p:cNvPicPr/>
          <p:nvPr/>
        </p:nvPicPr>
        <p:blipFill rotWithShape="1">
          <a:blip r:embed="rId7" cstate="print"/>
          <a:srcRect l="23807" t="15766" r="22227" b="30697"/>
          <a:stretch/>
        </p:blipFill>
        <p:spPr bwMode="auto">
          <a:xfrm>
            <a:off x="218975" y="1949227"/>
            <a:ext cx="1454728" cy="646529"/>
          </a:xfrm>
          <a:prstGeom prst="rect">
            <a:avLst/>
          </a:prstGeom>
          <a:noFill/>
          <a:ln>
            <a:noFill/>
          </a:ln>
          <a:extLst>
            <a:ext uri="{53640926-AAD7-44D8-BBD7-CCE9431645EC}">
              <a14:shadowObscured xmlns:a14="http://schemas.microsoft.com/office/drawing/2010/main"/>
            </a:ext>
          </a:extLst>
        </p:spPr>
      </p:pic>
      <p:pic>
        <p:nvPicPr>
          <p:cNvPr id="5" name="Imagen 4"/>
          <p:cNvPicPr/>
          <p:nvPr/>
        </p:nvPicPr>
        <p:blipFill>
          <a:blip r:embed="rId8" cstate="email">
            <a:extLst>
              <a:ext uri="{28A0092B-C50C-407E-A947-70E740481C1C}">
                <a14:useLocalDpi xmlns:a14="http://schemas.microsoft.com/office/drawing/2010/main" val="0"/>
              </a:ext>
            </a:extLst>
          </a:blip>
          <a:stretch>
            <a:fillRect/>
          </a:stretch>
        </p:blipFill>
        <p:spPr>
          <a:xfrm>
            <a:off x="128920" y="0"/>
            <a:ext cx="1691640" cy="1737360"/>
          </a:xfrm>
          <a:prstGeom prst="rect">
            <a:avLst/>
          </a:prstGeom>
        </p:spPr>
      </p:pic>
    </p:spTree>
    <p:extLst>
      <p:ext uri="{BB962C8B-B14F-4D97-AF65-F5344CB8AC3E}">
        <p14:creationId xmlns:p14="http://schemas.microsoft.com/office/powerpoint/2010/main" val="25357511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284163" y="558407"/>
            <a:ext cx="8574087" cy="967840"/>
          </a:xfrm>
        </p:spPr>
        <p:txBody>
          <a:bodyPr>
            <a:normAutofit fontScale="90000"/>
          </a:bodyPr>
          <a:lstStyle/>
          <a:p>
            <a:r>
              <a:rPr lang="es-ES" sz="4400" dirty="0" smtClean="0"/>
              <a:t>4. </a:t>
            </a:r>
            <a:r>
              <a:rPr lang="es-ES" sz="4400" dirty="0"/>
              <a:t>A</a:t>
            </a:r>
            <a:r>
              <a:rPr lang="es-ES" sz="4400" dirty="0" smtClean="0"/>
              <a:t>cciones </a:t>
            </a:r>
            <a:r>
              <a:rPr lang="es-ES" sz="4400" dirty="0"/>
              <a:t>de corto </a:t>
            </a:r>
            <a:r>
              <a:rPr lang="es-ES" sz="4400" dirty="0" smtClean="0"/>
              <a:t>plazo </a:t>
            </a:r>
            <a:br>
              <a:rPr lang="es-ES" sz="4400" dirty="0" smtClean="0"/>
            </a:br>
            <a:r>
              <a:rPr lang="es-ES" sz="4400" dirty="0" smtClean="0"/>
              <a:t>Próximas 2 semanas</a:t>
            </a:r>
            <a:endParaRPr lang="es-ES"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3433253083"/>
              </p:ext>
            </p:extLst>
          </p:nvPr>
        </p:nvGraphicFramePr>
        <p:xfrm>
          <a:off x="1621643" y="2095500"/>
          <a:ext cx="6310876" cy="3358235"/>
        </p:xfrm>
        <a:graphic>
          <a:graphicData uri="http://schemas.openxmlformats.org/drawingml/2006/table">
            <a:tbl>
              <a:tblPr firstRow="1" bandRow="1">
                <a:tableStyleId>{17292A2E-F333-43FB-9621-5CBBE7FDCDCB}</a:tableStyleId>
              </a:tblPr>
              <a:tblGrid>
                <a:gridCol w="4191965">
                  <a:extLst>
                    <a:ext uri="{9D8B030D-6E8A-4147-A177-3AD203B41FA5}">
                      <a16:colId xmlns:a16="http://schemas.microsoft.com/office/drawing/2014/main" val="20000"/>
                    </a:ext>
                  </a:extLst>
                </a:gridCol>
                <a:gridCol w="2118911">
                  <a:extLst>
                    <a:ext uri="{9D8B030D-6E8A-4147-A177-3AD203B41FA5}">
                      <a16:colId xmlns:a16="http://schemas.microsoft.com/office/drawing/2014/main" val="20001"/>
                    </a:ext>
                  </a:extLst>
                </a:gridCol>
              </a:tblGrid>
              <a:tr h="415615">
                <a:tc>
                  <a:txBody>
                    <a:bodyPr/>
                    <a:lstStyle/>
                    <a:p>
                      <a:pPr algn="l"/>
                      <a:r>
                        <a:rPr lang="es-ES" dirty="0" smtClean="0"/>
                        <a:t>Acción</a:t>
                      </a:r>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s-ES" dirty="0" smtClean="0"/>
                        <a:t>Fecha estimada</a:t>
                      </a:r>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15615">
                <a:tc>
                  <a:txBody>
                    <a:bodyPr/>
                    <a:lstStyle/>
                    <a:p>
                      <a:pPr algn="l"/>
                      <a:r>
                        <a:rPr lang="es-ES" dirty="0" err="1" smtClean="0"/>
                        <a:t>Kickoff</a:t>
                      </a:r>
                      <a:r>
                        <a:rPr lang="es-ES" dirty="0" smtClean="0"/>
                        <a:t> </a:t>
                      </a:r>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s-ES" dirty="0" smtClean="0"/>
                        <a:t>25, 26 y  de</a:t>
                      </a:r>
                      <a:r>
                        <a:rPr lang="es-ES" baseline="0" dirty="0" smtClean="0"/>
                        <a:t> Agosto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15615">
                <a:tc>
                  <a:txBody>
                    <a:bodyPr/>
                    <a:lstStyle/>
                    <a:p>
                      <a:pPr algn="l"/>
                      <a:r>
                        <a:rPr lang="es-ES" dirty="0" smtClean="0"/>
                        <a:t>Recolección de Estadísticas del  Sector actualizadas (2014)</a:t>
                      </a:r>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s-ES" baseline="0" dirty="0" smtClean="0"/>
                        <a:t>29 de Agosto</a:t>
                      </a:r>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156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Lanzamiento Proyecto Ministro de Agricultura  Mesa de la Carne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s-ES" dirty="0" smtClean="0"/>
                        <a:t>04 de Agosto</a:t>
                      </a:r>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15615">
                <a:tc>
                  <a:txBody>
                    <a:bodyPr/>
                    <a:lstStyle/>
                    <a:p>
                      <a:pPr algn="l"/>
                      <a:r>
                        <a:rPr lang="es-ES" dirty="0" smtClean="0"/>
                        <a:t>Sistematización</a:t>
                      </a:r>
                      <a:r>
                        <a:rPr lang="es-ES" baseline="0" dirty="0" smtClean="0"/>
                        <a:t> de Estadísticas  2014</a:t>
                      </a:r>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s-ES" dirty="0" smtClean="0"/>
                        <a:t>07 </a:t>
                      </a:r>
                      <a:r>
                        <a:rPr lang="es-ES" sz="1800" kern="1200" baseline="0" dirty="0" smtClean="0">
                          <a:solidFill>
                            <a:schemeClr val="tx1"/>
                          </a:solidFill>
                          <a:latin typeface="+mn-lt"/>
                          <a:ea typeface="+mn-ea"/>
                          <a:cs typeface="+mn-cs"/>
                        </a:rPr>
                        <a:t>de</a:t>
                      </a:r>
                      <a:r>
                        <a:rPr lang="es-ES" dirty="0" smtClean="0"/>
                        <a:t> Agosto</a:t>
                      </a:r>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15615">
                <a:tc>
                  <a:txBody>
                    <a:bodyPr/>
                    <a:lstStyle/>
                    <a:p>
                      <a:pPr algn="l"/>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s-E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415615">
                <a:tc>
                  <a:txBody>
                    <a:bodyPr/>
                    <a:lstStyle/>
                    <a:p>
                      <a:pPr algn="l"/>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pic>
        <p:nvPicPr>
          <p:cNvPr id="4" name="Picture 1"/>
          <p:cNvPicPr/>
          <p:nvPr/>
        </p:nvPicPr>
        <p:blipFill rotWithShape="1">
          <a:blip r:embed="rId2" cstate="print"/>
          <a:srcRect l="23807" t="15766" r="22227" b="30697"/>
          <a:stretch/>
        </p:blipFill>
        <p:spPr bwMode="auto">
          <a:xfrm>
            <a:off x="90055" y="1949227"/>
            <a:ext cx="1454728" cy="646529"/>
          </a:xfrm>
          <a:prstGeom prst="rect">
            <a:avLst/>
          </a:prstGeom>
          <a:noFill/>
          <a:ln>
            <a:noFill/>
          </a:ln>
          <a:extLst>
            <a:ext uri="{53640926-AAD7-44D8-BBD7-CCE9431645EC}">
              <a14:shadowObscured xmlns:a14="http://schemas.microsoft.com/office/drawing/2010/main"/>
            </a:ext>
          </a:extLst>
        </p:spPr>
      </p:pic>
      <p:pic>
        <p:nvPicPr>
          <p:cNvPr id="6" name="Imagen 5"/>
          <p:cNvPicPr/>
          <p:nvPr/>
        </p:nvPicPr>
        <p:blipFill>
          <a:blip r:embed="rId3" cstate="email">
            <a:extLst>
              <a:ext uri="{28A0092B-C50C-407E-A947-70E740481C1C}">
                <a14:useLocalDpi xmlns:a14="http://schemas.microsoft.com/office/drawing/2010/main" val="0"/>
              </a:ext>
            </a:extLst>
          </a:blip>
          <a:stretch>
            <a:fillRect/>
          </a:stretch>
        </p:blipFill>
        <p:spPr>
          <a:xfrm>
            <a:off x="0" y="0"/>
            <a:ext cx="1691640" cy="1737360"/>
          </a:xfrm>
          <a:prstGeom prst="rect">
            <a:avLst/>
          </a:prstGeom>
        </p:spPr>
      </p:pic>
    </p:spTree>
    <p:extLst>
      <p:ext uri="{BB962C8B-B14F-4D97-AF65-F5344CB8AC3E}">
        <p14:creationId xmlns:p14="http://schemas.microsoft.com/office/powerpoint/2010/main" val="30706196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p:cNvGraphicFramePr>
            <a:graphicFrameLocks noChangeAspect="1"/>
          </p:cNvGraphicFramePr>
          <p:nvPr>
            <p:extLst>
              <p:ext uri="{D42A27DB-BD31-4B8C-83A1-F6EECF244321}">
                <p14:modId xmlns:p14="http://schemas.microsoft.com/office/powerpoint/2010/main" val="3355492259"/>
              </p:ext>
            </p:extLst>
          </p:nvPr>
        </p:nvGraphicFramePr>
        <p:xfrm>
          <a:off x="1739900" y="4490601"/>
          <a:ext cx="5664200" cy="1587500"/>
        </p:xfrm>
        <a:graphic>
          <a:graphicData uri="http://schemas.openxmlformats.org/presentationml/2006/ole">
            <mc:AlternateContent xmlns:mc="http://schemas.openxmlformats.org/markup-compatibility/2006">
              <mc:Choice xmlns:v="urn:schemas-microsoft-com:vml" Requires="v">
                <p:oleObj spid="_x0000_s12385" name="Documento" r:id="rId3" imgW="5664200" imgH="1587500" progId="Word.Document.12">
                  <p:embed/>
                </p:oleObj>
              </mc:Choice>
              <mc:Fallback>
                <p:oleObj name="Documento" r:id="rId3" imgW="5664200" imgH="1587500" progId="Word.Document.12">
                  <p:embed/>
                  <p:pic>
                    <p:nvPicPr>
                      <p:cNvPr id="0" name=""/>
                      <p:cNvPicPr/>
                      <p:nvPr/>
                    </p:nvPicPr>
                    <p:blipFill>
                      <a:blip r:embed="rId4"/>
                      <a:stretch>
                        <a:fillRect/>
                      </a:stretch>
                    </p:blipFill>
                    <p:spPr>
                      <a:xfrm>
                        <a:off x="1739900" y="4490601"/>
                        <a:ext cx="5664200" cy="1587500"/>
                      </a:xfrm>
                      <a:prstGeom prst="rect">
                        <a:avLst/>
                      </a:prstGeom>
                    </p:spPr>
                  </p:pic>
                </p:oleObj>
              </mc:Fallback>
            </mc:AlternateContent>
          </a:graphicData>
        </a:graphic>
      </p:graphicFrame>
      <p:sp>
        <p:nvSpPr>
          <p:cNvPr id="2" name="Título 1"/>
          <p:cNvSpPr>
            <a:spLocks noGrp="1"/>
          </p:cNvSpPr>
          <p:nvPr>
            <p:ph type="ctrTitle"/>
          </p:nvPr>
        </p:nvSpPr>
        <p:spPr/>
        <p:txBody>
          <a:bodyPr>
            <a:noAutofit/>
          </a:bodyPr>
          <a:lstStyle/>
          <a:p>
            <a:pPr algn="ctr">
              <a:lnSpc>
                <a:spcPct val="100000"/>
              </a:lnSpc>
            </a:pPr>
            <a:r>
              <a:rPr lang="es-ES_tradnl" sz="2000" b="1" dirty="0">
                <a:solidFill>
                  <a:schemeClr val="tx1"/>
                </a:solidFill>
              </a:rPr>
              <a:t> </a:t>
            </a:r>
            <a:r>
              <a:rPr lang="es-ES_tradnl" sz="2000" dirty="0">
                <a:solidFill>
                  <a:schemeClr val="tx1"/>
                </a:solidFill>
              </a:rPr>
              <a:t/>
            </a:r>
            <a:br>
              <a:rPr lang="es-ES_tradnl" sz="2000" dirty="0">
                <a:solidFill>
                  <a:schemeClr val="tx1"/>
                </a:solidFill>
              </a:rPr>
            </a:br>
            <a:r>
              <a:rPr lang="es-CL" sz="2000" b="1" dirty="0">
                <a:solidFill>
                  <a:schemeClr val="tx1"/>
                </a:solidFill>
              </a:rPr>
              <a:t> </a:t>
            </a:r>
            <a:r>
              <a:rPr lang="es-ES_tradnl" sz="2000" dirty="0">
                <a:solidFill>
                  <a:schemeClr val="tx1"/>
                </a:solidFill>
              </a:rPr>
              <a:t/>
            </a:r>
            <a:br>
              <a:rPr lang="es-ES_tradnl" sz="2000" dirty="0">
                <a:solidFill>
                  <a:schemeClr val="tx1"/>
                </a:solidFill>
              </a:rPr>
            </a:br>
            <a:r>
              <a:rPr lang="es-CL" sz="2000" b="1" dirty="0"/>
              <a:t>ESTUDIO </a:t>
            </a:r>
            <a:r>
              <a:rPr lang="es-CL" sz="2000" b="1" dirty="0" smtClean="0"/>
              <a:t>“</a:t>
            </a:r>
            <a:r>
              <a:rPr lang="es-CL" sz="2000" b="1" dirty="0"/>
              <a:t>ANÁLISIS DE ALTERNATIVAS DE MODELO DE </a:t>
            </a:r>
            <a:r>
              <a:rPr lang="es-CL" sz="2000" b="1" dirty="0" smtClean="0"/>
              <a:t>GESTIÓN PARA </a:t>
            </a:r>
            <a:r>
              <a:rPr lang="es-CL" sz="2000" b="1" dirty="0"/>
              <a:t>EL FUNCIONAMIENTO DE UNA PLANTA FAENADORA DE CARNE BOVINA EN LA REGIÓN DE AYSÉN</a:t>
            </a:r>
            <a:r>
              <a:rPr lang="es-CL" sz="2000" b="1" dirty="0" smtClean="0"/>
              <a:t>“</a:t>
            </a:r>
            <a:endParaRPr lang="es-ES" sz="2000" dirty="0"/>
          </a:p>
        </p:txBody>
      </p:sp>
      <p:sp>
        <p:nvSpPr>
          <p:cNvPr id="3" name="Subtítulo 2"/>
          <p:cNvSpPr>
            <a:spLocks noGrp="1"/>
          </p:cNvSpPr>
          <p:nvPr>
            <p:ph type="subTitle" idx="1"/>
          </p:nvPr>
        </p:nvSpPr>
        <p:spPr>
          <a:xfrm>
            <a:off x="715108" y="3082846"/>
            <a:ext cx="7754112" cy="484632"/>
          </a:xfrm>
        </p:spPr>
        <p:txBody>
          <a:bodyPr>
            <a:noAutofit/>
          </a:bodyPr>
          <a:lstStyle/>
          <a:p>
            <a:pPr algn="ctr"/>
            <a:r>
              <a:rPr lang="es-ES" sz="3200" dirty="0" smtClean="0">
                <a:solidFill>
                  <a:schemeClr val="tx1"/>
                </a:solidFill>
              </a:rPr>
              <a:t>Gracias</a:t>
            </a:r>
            <a:endParaRPr lang="es-ES" sz="2800" dirty="0">
              <a:solidFill>
                <a:schemeClr val="tx1"/>
              </a:solidFill>
            </a:endParaRPr>
          </a:p>
        </p:txBody>
      </p:sp>
      <p:pic>
        <p:nvPicPr>
          <p:cNvPr id="5" name="Picture 1"/>
          <p:cNvPicPr/>
          <p:nvPr/>
        </p:nvPicPr>
        <p:blipFill rotWithShape="1">
          <a:blip r:embed="rId5" cstate="print"/>
          <a:srcRect l="23807" t="15766" r="22227" b="30697"/>
          <a:stretch/>
        </p:blipFill>
        <p:spPr bwMode="auto">
          <a:xfrm>
            <a:off x="309030" y="4304499"/>
            <a:ext cx="1454728" cy="646529"/>
          </a:xfrm>
          <a:prstGeom prst="rect">
            <a:avLst/>
          </a:prstGeom>
          <a:noFill/>
          <a:ln>
            <a:noFill/>
          </a:ln>
          <a:extLst>
            <a:ext uri="{53640926-AAD7-44D8-BBD7-CCE9431645EC}">
              <a14:shadowObscured xmlns:a14="http://schemas.microsoft.com/office/drawing/2010/main"/>
            </a:ext>
          </a:extLst>
        </p:spPr>
      </p:pic>
      <p:pic>
        <p:nvPicPr>
          <p:cNvPr id="6" name="Imagen 5"/>
          <p:cNvPicPr/>
          <p:nvPr/>
        </p:nvPicPr>
        <p:blipFill>
          <a:blip r:embed="rId6" cstate="email">
            <a:extLst>
              <a:ext uri="{28A0092B-C50C-407E-A947-70E740481C1C}">
                <a14:useLocalDpi xmlns:a14="http://schemas.microsoft.com/office/drawing/2010/main" val="0"/>
              </a:ext>
            </a:extLst>
          </a:blip>
          <a:stretch>
            <a:fillRect/>
          </a:stretch>
        </p:blipFill>
        <p:spPr>
          <a:xfrm>
            <a:off x="218975" y="2355272"/>
            <a:ext cx="1691640" cy="1737360"/>
          </a:xfrm>
          <a:prstGeom prst="rect">
            <a:avLst/>
          </a:prstGeom>
        </p:spPr>
      </p:pic>
    </p:spTree>
    <p:extLst>
      <p:ext uri="{BB962C8B-B14F-4D97-AF65-F5344CB8AC3E}">
        <p14:creationId xmlns:p14="http://schemas.microsoft.com/office/powerpoint/2010/main" val="571569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r>
              <a:rPr lang="es-ES" dirty="0" smtClean="0"/>
              <a:t>1. El Proyecto</a:t>
            </a:r>
            <a:endParaRPr lang="es-ES" dirty="0"/>
          </a:p>
        </p:txBody>
      </p:sp>
      <p:sp>
        <p:nvSpPr>
          <p:cNvPr id="7" name="Marcador de texto 6"/>
          <p:cNvSpPr>
            <a:spLocks noGrp="1"/>
          </p:cNvSpPr>
          <p:nvPr>
            <p:ph type="body" idx="1"/>
          </p:nvPr>
        </p:nvSpPr>
        <p:spPr/>
        <p:txBody>
          <a:bodyPr/>
          <a:lstStyle/>
          <a:p>
            <a:endParaRPr lang="es-ES"/>
          </a:p>
        </p:txBody>
      </p:sp>
      <p:pic>
        <p:nvPicPr>
          <p:cNvPr id="9" name="Picture 1"/>
          <p:cNvPicPr/>
          <p:nvPr/>
        </p:nvPicPr>
        <p:blipFill rotWithShape="1">
          <a:blip r:embed="rId2" cstate="print"/>
          <a:srcRect t="15765" b="33071"/>
          <a:stretch/>
        </p:blipFill>
        <p:spPr bwMode="auto">
          <a:xfrm>
            <a:off x="6329016" y="878110"/>
            <a:ext cx="2695575" cy="617855"/>
          </a:xfrm>
          <a:prstGeom prst="rect">
            <a:avLst/>
          </a:prstGeom>
          <a:noFill/>
          <a:ln>
            <a:noFill/>
          </a:ln>
          <a:extLst>
            <a:ext uri="{53640926-AAD7-44D8-BBD7-CCE9431645EC}">
              <a14:shadowObscured xmlns:a14="http://schemas.microsoft.com/office/drawing/2010/main"/>
            </a:ext>
          </a:extLst>
        </p:spPr>
      </p:pic>
      <p:pic>
        <p:nvPicPr>
          <p:cNvPr id="10" name="Imagen 9"/>
          <p:cNvPicPr/>
          <p:nvPr/>
        </p:nvPicPr>
        <p:blipFill>
          <a:blip r:embed="rId3" cstate="email">
            <a:extLst>
              <a:ext uri="{28A0092B-C50C-407E-A947-70E740481C1C}">
                <a14:useLocalDpi xmlns:a14="http://schemas.microsoft.com/office/drawing/2010/main" val="0"/>
              </a:ext>
            </a:extLst>
          </a:blip>
          <a:stretch>
            <a:fillRect/>
          </a:stretch>
        </p:blipFill>
        <p:spPr>
          <a:xfrm>
            <a:off x="5865755" y="2598452"/>
            <a:ext cx="1691640" cy="1737360"/>
          </a:xfrm>
          <a:prstGeom prst="rect">
            <a:avLst/>
          </a:prstGeom>
        </p:spPr>
      </p:pic>
    </p:spTree>
    <p:extLst>
      <p:ext uri="{BB962C8B-B14F-4D97-AF65-F5344CB8AC3E}">
        <p14:creationId xmlns:p14="http://schemas.microsoft.com/office/powerpoint/2010/main" val="7296660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400" dirty="0"/>
              <a:t>1</a:t>
            </a:r>
            <a:r>
              <a:rPr lang="es-ES" sz="4400" dirty="0" smtClean="0"/>
              <a:t>.- El Proyecto </a:t>
            </a:r>
            <a:endParaRPr lang="es-ES" dirty="0"/>
          </a:p>
        </p:txBody>
      </p:sp>
      <p:sp>
        <p:nvSpPr>
          <p:cNvPr id="12" name="11 Forma libre"/>
          <p:cNvSpPr/>
          <p:nvPr/>
        </p:nvSpPr>
        <p:spPr>
          <a:xfrm>
            <a:off x="284163" y="1895756"/>
            <a:ext cx="2971799" cy="489749"/>
          </a:xfrm>
          <a:custGeom>
            <a:avLst/>
            <a:gdLst>
              <a:gd name="connsiteX0" fmla="*/ 0 w 2971799"/>
              <a:gd name="connsiteY0" fmla="*/ 0 h 1188719"/>
              <a:gd name="connsiteX1" fmla="*/ 2971799 w 2971799"/>
              <a:gd name="connsiteY1" fmla="*/ 0 h 1188719"/>
              <a:gd name="connsiteX2" fmla="*/ 2971799 w 2971799"/>
              <a:gd name="connsiteY2" fmla="*/ 1188719 h 1188719"/>
              <a:gd name="connsiteX3" fmla="*/ 0 w 2971799"/>
              <a:gd name="connsiteY3" fmla="*/ 1188719 h 1188719"/>
              <a:gd name="connsiteX4" fmla="*/ 0 w 2971799"/>
              <a:gd name="connsiteY4" fmla="*/ 0 h 1188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799" h="1188719">
                <a:moveTo>
                  <a:pt x="0" y="0"/>
                </a:moveTo>
                <a:lnTo>
                  <a:pt x="2971799" y="0"/>
                </a:lnTo>
                <a:lnTo>
                  <a:pt x="2971799" y="1188719"/>
                </a:lnTo>
                <a:lnTo>
                  <a:pt x="0" y="1188719"/>
                </a:lnTo>
                <a:lnTo>
                  <a:pt x="0"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lvl="0" algn="l" defTabSz="800100">
              <a:lnSpc>
                <a:spcPct val="90000"/>
              </a:lnSpc>
              <a:spcBef>
                <a:spcPct val="0"/>
              </a:spcBef>
              <a:spcAft>
                <a:spcPct val="35000"/>
              </a:spcAft>
            </a:pPr>
            <a:r>
              <a:rPr lang="es-CL" sz="1800" b="1" kern="1200" dirty="0" smtClean="0"/>
              <a:t>Objetivo General</a:t>
            </a:r>
            <a:endParaRPr lang="es-CL" sz="1800" b="1" kern="1200" dirty="0"/>
          </a:p>
        </p:txBody>
      </p:sp>
      <p:sp>
        <p:nvSpPr>
          <p:cNvPr id="13" name="12 Forma libre"/>
          <p:cNvSpPr/>
          <p:nvPr/>
        </p:nvSpPr>
        <p:spPr>
          <a:xfrm>
            <a:off x="284163" y="2385983"/>
            <a:ext cx="2971799" cy="4338666"/>
          </a:xfrm>
          <a:custGeom>
            <a:avLst/>
            <a:gdLst>
              <a:gd name="connsiteX0" fmla="*/ 0 w 2971799"/>
              <a:gd name="connsiteY0" fmla="*/ 0 h 2854800"/>
              <a:gd name="connsiteX1" fmla="*/ 2971799 w 2971799"/>
              <a:gd name="connsiteY1" fmla="*/ 0 h 2854800"/>
              <a:gd name="connsiteX2" fmla="*/ 2971799 w 2971799"/>
              <a:gd name="connsiteY2" fmla="*/ 2854800 h 2854800"/>
              <a:gd name="connsiteX3" fmla="*/ 0 w 2971799"/>
              <a:gd name="connsiteY3" fmla="*/ 2854800 h 2854800"/>
              <a:gd name="connsiteX4" fmla="*/ 0 w 2971799"/>
              <a:gd name="connsiteY4" fmla="*/ 0 h 285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799" h="2854800">
                <a:moveTo>
                  <a:pt x="0" y="0"/>
                </a:moveTo>
                <a:lnTo>
                  <a:pt x="2971799" y="0"/>
                </a:lnTo>
                <a:lnTo>
                  <a:pt x="2971799" y="2854800"/>
                </a:lnTo>
                <a:lnTo>
                  <a:pt x="0" y="2854800"/>
                </a:lnTo>
                <a:lnTo>
                  <a:pt x="0" y="0"/>
                </a:lnTo>
                <a:close/>
              </a:path>
            </a:pathLst>
          </a:custGeom>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106680" tIns="106680" rIns="142240" bIns="160020" numCol="1" spcCol="1270" anchor="t" anchorCtr="0">
            <a:noAutofit/>
          </a:bodyPr>
          <a:lstStyle/>
          <a:p>
            <a:pPr marL="0" lvl="1" algn="l" defTabSz="889000">
              <a:lnSpc>
                <a:spcPct val="90000"/>
              </a:lnSpc>
              <a:spcBef>
                <a:spcPct val="0"/>
              </a:spcBef>
              <a:spcAft>
                <a:spcPct val="15000"/>
              </a:spcAft>
            </a:pPr>
            <a:r>
              <a:rPr lang="es-CL" kern="1200" dirty="0" smtClean="0"/>
              <a:t>Analizar distintas alternativas y proponer modelos de gestión para la construcción y operación de una planta </a:t>
            </a:r>
            <a:r>
              <a:rPr lang="es-CL" kern="1200" dirty="0" err="1" smtClean="0"/>
              <a:t>faenadora</a:t>
            </a:r>
            <a:r>
              <a:rPr lang="es-CL" kern="1200" dirty="0" smtClean="0"/>
              <a:t> y/o comercializadora de carne bovina en la Región de Aysén. </a:t>
            </a:r>
            <a:endParaRPr lang="es-CL" kern="1200" dirty="0"/>
          </a:p>
        </p:txBody>
      </p:sp>
      <p:sp>
        <p:nvSpPr>
          <p:cNvPr id="9" name="8 Rectángulo"/>
          <p:cNvSpPr/>
          <p:nvPr/>
        </p:nvSpPr>
        <p:spPr>
          <a:xfrm>
            <a:off x="3752849" y="1895756"/>
            <a:ext cx="4914899" cy="462931"/>
          </a:xfrm>
          <a:prstGeom prst="rect">
            <a:avLst/>
          </a:pr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0" name="9 Rectángulo"/>
          <p:cNvSpPr/>
          <p:nvPr/>
        </p:nvSpPr>
        <p:spPr>
          <a:xfrm>
            <a:off x="3752848" y="1904516"/>
            <a:ext cx="4914899" cy="462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s-CL" sz="2000" b="1" kern="1200" dirty="0" smtClean="0"/>
              <a:t>Objetivos Específicos</a:t>
            </a:r>
            <a:endParaRPr lang="es-CL" sz="2000" b="1" kern="1200" dirty="0"/>
          </a:p>
        </p:txBody>
      </p:sp>
      <p:sp>
        <p:nvSpPr>
          <p:cNvPr id="7" name="6 Rectángulo"/>
          <p:cNvSpPr/>
          <p:nvPr/>
        </p:nvSpPr>
        <p:spPr>
          <a:xfrm>
            <a:off x="3752849" y="2385504"/>
            <a:ext cx="4925533" cy="4339145"/>
          </a:xfrm>
          <a:prstGeom prst="rect">
            <a:avLst/>
          </a:prstGeom>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sp>
      <p:sp>
        <p:nvSpPr>
          <p:cNvPr id="8" name="7 Rectángulo"/>
          <p:cNvSpPr/>
          <p:nvPr/>
        </p:nvSpPr>
        <p:spPr>
          <a:xfrm>
            <a:off x="3755293" y="2385505"/>
            <a:ext cx="4925533" cy="433914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9342" tIns="69342" rIns="92456" bIns="104013" numCol="1" spcCol="1270" anchor="t" anchorCtr="0">
            <a:noAutofit/>
          </a:bodyPr>
          <a:lstStyle/>
          <a:p>
            <a:pPr marL="361950" indent="-361950">
              <a:buAutoNum type="alphaLcParenR"/>
            </a:pPr>
            <a:r>
              <a:rPr lang="es-CL" sz="1600" dirty="0" smtClean="0"/>
              <a:t>Determinar </a:t>
            </a:r>
            <a:r>
              <a:rPr lang="es-CL" sz="1600" dirty="0"/>
              <a:t>el volumen de extracción base y potencial de </a:t>
            </a:r>
            <a:r>
              <a:rPr lang="es-CL" sz="1600" dirty="0" err="1"/>
              <a:t>faenamiento</a:t>
            </a:r>
            <a:r>
              <a:rPr lang="es-CL" sz="1600" dirty="0"/>
              <a:t> del rubro bovino y ovino.</a:t>
            </a:r>
          </a:p>
          <a:p>
            <a:pPr marL="342900" indent="-342900">
              <a:buAutoNum type="alphaLcParenR"/>
            </a:pPr>
            <a:endParaRPr lang="es-CL" sz="1600" dirty="0"/>
          </a:p>
          <a:p>
            <a:pPr marL="361950" indent="-361950"/>
            <a:r>
              <a:rPr lang="es-CL" sz="1600" dirty="0"/>
              <a:t>b) </a:t>
            </a:r>
            <a:r>
              <a:rPr lang="es-CL" sz="1600" dirty="0" smtClean="0"/>
              <a:t>  </a:t>
            </a:r>
            <a:r>
              <a:rPr lang="es-CL" sz="1600" dirty="0"/>
              <a:t>Identificar y definir los mercados apropiados al tipo </a:t>
            </a:r>
            <a:r>
              <a:rPr lang="es-CL" sz="1600" dirty="0" smtClean="0"/>
              <a:t>y volumen </a:t>
            </a:r>
            <a:r>
              <a:rPr lang="es-CL" sz="1600" dirty="0"/>
              <a:t>de carne bovina y ovina.</a:t>
            </a:r>
          </a:p>
          <a:p>
            <a:endParaRPr lang="es-CL" sz="1600" dirty="0"/>
          </a:p>
          <a:p>
            <a:pPr marL="361950" indent="-361950"/>
            <a:r>
              <a:rPr lang="es-CL" sz="1600" dirty="0"/>
              <a:t>c) </a:t>
            </a:r>
            <a:r>
              <a:rPr lang="es-CL" sz="1600" dirty="0" smtClean="0"/>
              <a:t>   Identificar </a:t>
            </a:r>
            <a:r>
              <a:rPr lang="es-CL" sz="1600" dirty="0"/>
              <a:t>y definir las brechas socio-culturales y mapa de actores de la cadena de valor.</a:t>
            </a:r>
          </a:p>
          <a:p>
            <a:endParaRPr lang="es-CL" sz="1600" dirty="0"/>
          </a:p>
          <a:p>
            <a:pPr marL="361950" indent="-361950"/>
            <a:r>
              <a:rPr lang="es-CL" sz="1600" dirty="0"/>
              <a:t>d</a:t>
            </a:r>
            <a:r>
              <a:rPr lang="es-CL" sz="1600" dirty="0" smtClean="0"/>
              <a:t>)    Definir </a:t>
            </a:r>
            <a:r>
              <a:rPr lang="es-CL" sz="1600" dirty="0"/>
              <a:t>los elementos tecnológicos a nivel de planta, de acuerdo a la extracción base/potencial regional, los potenciales mercados y sustentabilidad ambiental.</a:t>
            </a:r>
          </a:p>
          <a:p>
            <a:endParaRPr lang="es-CL" sz="1600" dirty="0"/>
          </a:p>
          <a:p>
            <a:pPr marL="361950" indent="-361950"/>
            <a:r>
              <a:rPr lang="es-CL" sz="1600" dirty="0"/>
              <a:t>e) </a:t>
            </a:r>
            <a:r>
              <a:rPr lang="es-CL" sz="1600" dirty="0" smtClean="0"/>
              <a:t>   Analizar </a:t>
            </a:r>
            <a:r>
              <a:rPr lang="es-CL" sz="1600" dirty="0"/>
              <a:t>y proponer diferentes modelos de gestión del negocio, que permita que los beneficios lleguen a la mayor cantidad de actores de la cadena.</a:t>
            </a:r>
          </a:p>
        </p:txBody>
      </p:sp>
      <p:pic>
        <p:nvPicPr>
          <p:cNvPr id="16" name="Picture 1"/>
          <p:cNvPicPr/>
          <p:nvPr/>
        </p:nvPicPr>
        <p:blipFill rotWithShape="1">
          <a:blip r:embed="rId2" cstate="print"/>
          <a:srcRect t="15765" b="33071"/>
          <a:stretch/>
        </p:blipFill>
        <p:spPr bwMode="auto">
          <a:xfrm>
            <a:off x="0" y="39038"/>
            <a:ext cx="2695575" cy="617855"/>
          </a:xfrm>
          <a:prstGeom prst="rect">
            <a:avLst/>
          </a:prstGeom>
          <a:noFill/>
          <a:ln>
            <a:noFill/>
          </a:ln>
          <a:extLst>
            <a:ext uri="{53640926-AAD7-44D8-BBD7-CCE9431645EC}">
              <a14:shadowObscured xmlns:a14="http://schemas.microsoft.com/office/drawing/2010/main"/>
            </a:ext>
          </a:extLst>
        </p:spPr>
      </p:pic>
      <p:pic>
        <p:nvPicPr>
          <p:cNvPr id="17" name="Imagen 16"/>
          <p:cNvPicPr/>
          <p:nvPr/>
        </p:nvPicPr>
        <p:blipFill>
          <a:blip r:embed="rId3" cstate="email">
            <a:extLst>
              <a:ext uri="{28A0092B-C50C-407E-A947-70E740481C1C}">
                <a14:useLocalDpi xmlns:a14="http://schemas.microsoft.com/office/drawing/2010/main" val="0"/>
              </a:ext>
            </a:extLst>
          </a:blip>
          <a:stretch>
            <a:fillRect/>
          </a:stretch>
        </p:blipFill>
        <p:spPr>
          <a:xfrm>
            <a:off x="2674938" y="28185"/>
            <a:ext cx="1691640" cy="1737360"/>
          </a:xfrm>
          <a:prstGeom prst="rect">
            <a:avLst/>
          </a:prstGeom>
        </p:spPr>
      </p:pic>
    </p:spTree>
    <p:extLst>
      <p:ext uri="{BB962C8B-B14F-4D97-AF65-F5344CB8AC3E}">
        <p14:creationId xmlns:p14="http://schemas.microsoft.com/office/powerpoint/2010/main" val="2363322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Resultados Esperados</a:t>
            </a:r>
            <a:endParaRPr lang="es-ES" dirty="0"/>
          </a:p>
        </p:txBody>
      </p:sp>
      <p:sp>
        <p:nvSpPr>
          <p:cNvPr id="3" name="Marcador de contenido 2"/>
          <p:cNvSpPr>
            <a:spLocks noGrp="1"/>
          </p:cNvSpPr>
          <p:nvPr>
            <p:ph idx="1"/>
          </p:nvPr>
        </p:nvSpPr>
        <p:spPr>
          <a:xfrm>
            <a:off x="284163" y="1879598"/>
            <a:ext cx="8574087" cy="4452257"/>
          </a:xfrm>
        </p:spPr>
        <p:txBody>
          <a:bodyPr>
            <a:noAutofit/>
          </a:bodyPr>
          <a:lstStyle/>
          <a:p>
            <a:pPr marL="457200" lvl="0" indent="-457200">
              <a:lnSpc>
                <a:spcPct val="70000"/>
              </a:lnSpc>
              <a:buFont typeface="+mj-lt"/>
              <a:buAutoNum type="arabicPeriod"/>
            </a:pPr>
            <a:r>
              <a:rPr lang="es-ES" sz="1800" dirty="0" smtClean="0"/>
              <a:t>Estudio </a:t>
            </a:r>
            <a:r>
              <a:rPr lang="es-ES" sz="1800" dirty="0"/>
              <a:t>actualizado de la oferta de masa ganadera (Bovino y ovino) actual y proyectada de extracción</a:t>
            </a:r>
            <a:r>
              <a:rPr lang="es-ES" sz="1800" dirty="0" smtClean="0"/>
              <a:t>.</a:t>
            </a:r>
            <a:endParaRPr lang="es-ES_tradnl" sz="1800" dirty="0"/>
          </a:p>
          <a:p>
            <a:pPr marL="457200" lvl="0" indent="-457200">
              <a:lnSpc>
                <a:spcPct val="70000"/>
              </a:lnSpc>
              <a:buFont typeface="+mj-lt"/>
              <a:buAutoNum type="arabicPeriod"/>
            </a:pPr>
            <a:r>
              <a:rPr lang="es-ES_tradnl" sz="1800" dirty="0"/>
              <a:t>Estudio de mercado actual y su proyección regional, nacionales, internacional de la carne bovina y ovina</a:t>
            </a:r>
            <a:r>
              <a:rPr lang="es-ES_tradnl" sz="1800" dirty="0" smtClean="0"/>
              <a:t>.</a:t>
            </a:r>
            <a:endParaRPr lang="es-ES_tradnl" sz="1800" dirty="0"/>
          </a:p>
          <a:p>
            <a:pPr marL="457200" lvl="0" indent="-457200">
              <a:lnSpc>
                <a:spcPct val="70000"/>
              </a:lnSpc>
              <a:buFont typeface="+mj-lt"/>
              <a:buAutoNum type="arabicPeriod"/>
            </a:pPr>
            <a:r>
              <a:rPr lang="es-ES_tradnl" sz="1800" dirty="0"/>
              <a:t>Diseño básico de nivel tecnológicos de una planta faenadora y comercializadora de carne bovina donde señale como mínimo Volúmenes mínimos de producción, Tipo de planta requerido,  tipo de planta, localización, etc</a:t>
            </a:r>
            <a:r>
              <a:rPr lang="es-ES_tradnl" sz="1800" dirty="0" smtClean="0"/>
              <a:t>.</a:t>
            </a:r>
            <a:endParaRPr lang="es-ES_tradnl" sz="1800" dirty="0"/>
          </a:p>
          <a:p>
            <a:pPr marL="457200" lvl="0" indent="-457200">
              <a:lnSpc>
                <a:spcPct val="70000"/>
              </a:lnSpc>
              <a:buFont typeface="+mj-lt"/>
              <a:buAutoNum type="arabicPeriod"/>
            </a:pPr>
            <a:r>
              <a:rPr lang="es-ES_tradnl" sz="1800" dirty="0"/>
              <a:t>Estudio de variables socio/cultural de crianceros y ganaderos que pudieran afectar la viabilidad de la planta faenadora y comercializadora de carne bovina</a:t>
            </a:r>
            <a:r>
              <a:rPr lang="es-ES_tradnl" sz="1800" dirty="0" smtClean="0"/>
              <a:t>.</a:t>
            </a:r>
            <a:endParaRPr lang="es-ES_tradnl" sz="1800" dirty="0"/>
          </a:p>
          <a:p>
            <a:pPr marL="457200" lvl="0" indent="-457200">
              <a:lnSpc>
                <a:spcPct val="70000"/>
              </a:lnSpc>
              <a:buFont typeface="+mj-lt"/>
              <a:buAutoNum type="arabicPeriod"/>
            </a:pPr>
            <a:r>
              <a:rPr lang="es-ES_tradnl" sz="1800" dirty="0"/>
              <a:t>Diseño básico de una planta tipo de infraestructura requerida</a:t>
            </a:r>
            <a:r>
              <a:rPr lang="es-ES_tradnl" sz="1800" dirty="0" smtClean="0"/>
              <a:t>.</a:t>
            </a:r>
            <a:endParaRPr lang="es-ES_tradnl" sz="1800" dirty="0"/>
          </a:p>
          <a:p>
            <a:pPr marL="457200" lvl="0" indent="-457200">
              <a:lnSpc>
                <a:spcPct val="70000"/>
              </a:lnSpc>
              <a:buFont typeface="+mj-lt"/>
              <a:buAutoNum type="arabicPeriod"/>
            </a:pPr>
            <a:r>
              <a:rPr lang="es-ES_tradnl" sz="1800" dirty="0"/>
              <a:t>Informe de estudio y análisis de los distintos de modelos de gestión del negocio y del negocio para la planta faenadora</a:t>
            </a:r>
            <a:r>
              <a:rPr lang="es-ES_tradnl" sz="1800" dirty="0" smtClean="0"/>
              <a:t>.</a:t>
            </a:r>
            <a:endParaRPr lang="es-ES_tradnl" sz="1800" dirty="0"/>
          </a:p>
          <a:p>
            <a:pPr marL="457200" lvl="0" indent="-457200">
              <a:lnSpc>
                <a:spcPct val="70000"/>
              </a:lnSpc>
              <a:buFont typeface="+mj-lt"/>
              <a:buAutoNum type="arabicPeriod"/>
            </a:pPr>
            <a:r>
              <a:rPr lang="es-ES_tradnl" sz="1800" dirty="0"/>
              <a:t>Informe de estudio y análisis de los distintos tipo de propiedad y administración de modelos de gestión del negocio</a:t>
            </a:r>
            <a:r>
              <a:rPr lang="es-ES_tradnl" sz="1800" dirty="0" smtClean="0"/>
              <a:t>.</a:t>
            </a:r>
            <a:endParaRPr lang="es-ES_tradnl" sz="1800" dirty="0"/>
          </a:p>
          <a:p>
            <a:pPr marL="457200" lvl="0" indent="-457200">
              <a:lnSpc>
                <a:spcPct val="70000"/>
              </a:lnSpc>
              <a:buFont typeface="+mj-lt"/>
              <a:buAutoNum type="arabicPeriod"/>
            </a:pPr>
            <a:r>
              <a:rPr lang="es-ES_tradnl" sz="1800" dirty="0"/>
              <a:t>Informe de análisis de rentabilidad social de la situación con y sin proyecto</a:t>
            </a:r>
          </a:p>
          <a:p>
            <a:pPr>
              <a:lnSpc>
                <a:spcPct val="70000"/>
              </a:lnSpc>
            </a:pPr>
            <a:endParaRPr lang="es-ES" sz="1200" dirty="0"/>
          </a:p>
        </p:txBody>
      </p:sp>
      <p:pic>
        <p:nvPicPr>
          <p:cNvPr id="4" name="Picture 1"/>
          <p:cNvPicPr/>
          <p:nvPr/>
        </p:nvPicPr>
        <p:blipFill rotWithShape="1">
          <a:blip r:embed="rId2" cstate="print"/>
          <a:srcRect t="15765" b="33071"/>
          <a:stretch/>
        </p:blipFill>
        <p:spPr bwMode="auto">
          <a:xfrm>
            <a:off x="3616037" y="-128285"/>
            <a:ext cx="2695575" cy="617855"/>
          </a:xfrm>
          <a:prstGeom prst="rect">
            <a:avLst/>
          </a:prstGeom>
          <a:noFill/>
          <a:ln>
            <a:noFill/>
          </a:ln>
          <a:extLst>
            <a:ext uri="{53640926-AAD7-44D8-BBD7-CCE9431645EC}">
              <a14:shadowObscured xmlns:a14="http://schemas.microsoft.com/office/drawing/2010/main"/>
            </a:ext>
          </a:extLst>
        </p:spPr>
      </p:pic>
      <p:pic>
        <p:nvPicPr>
          <p:cNvPr id="5" name="Imagen 4"/>
          <p:cNvPicPr/>
          <p:nvPr/>
        </p:nvPicPr>
        <p:blipFill>
          <a:blip r:embed="rId3" cstate="email">
            <a:extLst>
              <a:ext uri="{28A0092B-C50C-407E-A947-70E740481C1C}">
                <a14:useLocalDpi xmlns:a14="http://schemas.microsoft.com/office/drawing/2010/main" val="0"/>
              </a:ext>
            </a:extLst>
          </a:blip>
          <a:stretch>
            <a:fillRect/>
          </a:stretch>
        </p:blipFill>
        <p:spPr>
          <a:xfrm>
            <a:off x="284163" y="1550"/>
            <a:ext cx="1691640" cy="1737360"/>
          </a:xfrm>
          <a:prstGeom prst="rect">
            <a:avLst/>
          </a:prstGeom>
        </p:spPr>
      </p:pic>
    </p:spTree>
    <p:extLst>
      <p:ext uri="{BB962C8B-B14F-4D97-AF65-F5344CB8AC3E}">
        <p14:creationId xmlns:p14="http://schemas.microsoft.com/office/powerpoint/2010/main" val="3293139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sz="4400" dirty="0"/>
              <a:t>1</a:t>
            </a:r>
            <a:r>
              <a:rPr lang="es-ES" sz="4400" dirty="0" smtClean="0"/>
              <a:t>.- El Proyecto </a:t>
            </a:r>
            <a:r>
              <a:rPr lang="es-ES" sz="4400" dirty="0"/>
              <a:t/>
            </a:r>
            <a:br>
              <a:rPr lang="es-ES" sz="4400" dirty="0"/>
            </a:br>
            <a:r>
              <a:rPr lang="es-ES" sz="4000" dirty="0" smtClean="0"/>
              <a:t>Etapas de Ejecución</a:t>
            </a:r>
            <a:endParaRPr lang="es-ES" sz="4000" dirty="0"/>
          </a:p>
        </p:txBody>
      </p:sp>
      <p:pic>
        <p:nvPicPr>
          <p:cNvPr id="3074"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20480"/>
          <a:stretch/>
        </p:blipFill>
        <p:spPr bwMode="auto">
          <a:xfrm>
            <a:off x="84382" y="2038350"/>
            <a:ext cx="9040568" cy="4573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1"/>
          <p:cNvPicPr/>
          <p:nvPr/>
        </p:nvPicPr>
        <p:blipFill rotWithShape="1">
          <a:blip r:embed="rId3" cstate="print"/>
          <a:srcRect t="15765" b="33071"/>
          <a:stretch/>
        </p:blipFill>
        <p:spPr bwMode="auto">
          <a:xfrm>
            <a:off x="0" y="39038"/>
            <a:ext cx="2695575" cy="617855"/>
          </a:xfrm>
          <a:prstGeom prst="rect">
            <a:avLst/>
          </a:prstGeom>
          <a:noFill/>
          <a:ln>
            <a:noFill/>
          </a:ln>
          <a:extLst>
            <a:ext uri="{53640926-AAD7-44D8-BBD7-CCE9431645EC}">
              <a14:shadowObscured xmlns:a14="http://schemas.microsoft.com/office/drawing/2010/main"/>
            </a:ext>
          </a:extLst>
        </p:spPr>
      </p:pic>
      <p:pic>
        <p:nvPicPr>
          <p:cNvPr id="5" name="Imagen 4"/>
          <p:cNvPicPr/>
          <p:nvPr/>
        </p:nvPicPr>
        <p:blipFill>
          <a:blip r:embed="rId4" cstate="email">
            <a:extLst>
              <a:ext uri="{28A0092B-C50C-407E-A947-70E740481C1C}">
                <a14:useLocalDpi xmlns:a14="http://schemas.microsoft.com/office/drawing/2010/main" val="0"/>
              </a:ext>
            </a:extLst>
          </a:blip>
          <a:stretch>
            <a:fillRect/>
          </a:stretch>
        </p:blipFill>
        <p:spPr>
          <a:xfrm>
            <a:off x="2674938" y="28185"/>
            <a:ext cx="1691640" cy="1737360"/>
          </a:xfrm>
          <a:prstGeom prst="rect">
            <a:avLst/>
          </a:prstGeom>
        </p:spPr>
      </p:pic>
    </p:spTree>
    <p:extLst>
      <p:ext uri="{BB962C8B-B14F-4D97-AF65-F5344CB8AC3E}">
        <p14:creationId xmlns:p14="http://schemas.microsoft.com/office/powerpoint/2010/main" val="32740014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5"/>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14350" y="685799"/>
            <a:ext cx="8229599" cy="6053227"/>
          </a:xfrm>
          <a:prstGeom prst="rect">
            <a:avLst/>
          </a:prstGeom>
          <a:noFill/>
        </p:spPr>
      </p:pic>
      <p:pic>
        <p:nvPicPr>
          <p:cNvPr id="3" name="Picture 1"/>
          <p:cNvPicPr/>
          <p:nvPr/>
        </p:nvPicPr>
        <p:blipFill rotWithShape="1">
          <a:blip r:embed="rId3" cstate="print"/>
          <a:srcRect t="15765" b="33071"/>
          <a:stretch/>
        </p:blipFill>
        <p:spPr bwMode="auto">
          <a:xfrm>
            <a:off x="0" y="39038"/>
            <a:ext cx="2695575" cy="617855"/>
          </a:xfrm>
          <a:prstGeom prst="rect">
            <a:avLst/>
          </a:prstGeom>
          <a:noFill/>
          <a:ln>
            <a:noFill/>
          </a:ln>
          <a:extLst>
            <a:ext uri="{53640926-AAD7-44D8-BBD7-CCE9431645EC}">
              <a14:shadowObscured xmlns:a14="http://schemas.microsoft.com/office/drawing/2010/main"/>
            </a:ext>
          </a:extLst>
        </p:spPr>
      </p:pic>
      <p:pic>
        <p:nvPicPr>
          <p:cNvPr id="4" name="Imagen 3"/>
          <p:cNvPicPr/>
          <p:nvPr/>
        </p:nvPicPr>
        <p:blipFill>
          <a:blip r:embed="rId4" cstate="email">
            <a:extLst>
              <a:ext uri="{28A0092B-C50C-407E-A947-70E740481C1C}">
                <a14:useLocalDpi xmlns:a14="http://schemas.microsoft.com/office/drawing/2010/main" val="0"/>
              </a:ext>
            </a:extLst>
          </a:blip>
          <a:stretch>
            <a:fillRect/>
          </a:stretch>
        </p:blipFill>
        <p:spPr>
          <a:xfrm>
            <a:off x="7452360" y="28185"/>
            <a:ext cx="1691640" cy="1737360"/>
          </a:xfrm>
          <a:prstGeom prst="rect">
            <a:avLst/>
          </a:prstGeom>
        </p:spPr>
      </p:pic>
    </p:spTree>
    <p:extLst>
      <p:ext uri="{BB962C8B-B14F-4D97-AF65-F5344CB8AC3E}">
        <p14:creationId xmlns:p14="http://schemas.microsoft.com/office/powerpoint/2010/main" val="3485065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Equipo de Trabajo</a:t>
            </a:r>
            <a:endParaRPr lang="es-ES" dirty="0"/>
          </a:p>
        </p:txBody>
      </p:sp>
      <p:pic>
        <p:nvPicPr>
          <p:cNvPr id="7" name="Imagen 6"/>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693862" y="1988736"/>
            <a:ext cx="5756275" cy="4585970"/>
          </a:xfrm>
          <a:prstGeom prst="rect">
            <a:avLst/>
          </a:prstGeom>
          <a:noFill/>
        </p:spPr>
      </p:pic>
      <p:pic>
        <p:nvPicPr>
          <p:cNvPr id="4" name="Picture 1"/>
          <p:cNvPicPr/>
          <p:nvPr/>
        </p:nvPicPr>
        <p:blipFill rotWithShape="1">
          <a:blip r:embed="rId3" cstate="print"/>
          <a:srcRect t="15765" b="33071"/>
          <a:stretch/>
        </p:blipFill>
        <p:spPr bwMode="auto">
          <a:xfrm>
            <a:off x="0" y="39038"/>
            <a:ext cx="2695575" cy="617855"/>
          </a:xfrm>
          <a:prstGeom prst="rect">
            <a:avLst/>
          </a:prstGeom>
          <a:noFill/>
          <a:ln>
            <a:noFill/>
          </a:ln>
          <a:extLst>
            <a:ext uri="{53640926-AAD7-44D8-BBD7-CCE9431645EC}">
              <a14:shadowObscured xmlns:a14="http://schemas.microsoft.com/office/drawing/2010/main"/>
            </a:ext>
          </a:extLst>
        </p:spPr>
      </p:pic>
      <p:pic>
        <p:nvPicPr>
          <p:cNvPr id="5" name="Imagen 4"/>
          <p:cNvPicPr/>
          <p:nvPr/>
        </p:nvPicPr>
        <p:blipFill>
          <a:blip r:embed="rId4" cstate="email">
            <a:extLst>
              <a:ext uri="{28A0092B-C50C-407E-A947-70E740481C1C}">
                <a14:useLocalDpi xmlns:a14="http://schemas.microsoft.com/office/drawing/2010/main" val="0"/>
              </a:ext>
            </a:extLst>
          </a:blip>
          <a:stretch>
            <a:fillRect/>
          </a:stretch>
        </p:blipFill>
        <p:spPr>
          <a:xfrm>
            <a:off x="2674938" y="28185"/>
            <a:ext cx="1691640" cy="1737360"/>
          </a:xfrm>
          <a:prstGeom prst="rect">
            <a:avLst/>
          </a:prstGeom>
        </p:spPr>
      </p:pic>
    </p:spTree>
    <p:extLst>
      <p:ext uri="{BB962C8B-B14F-4D97-AF65-F5344CB8AC3E}">
        <p14:creationId xmlns:p14="http://schemas.microsoft.com/office/powerpoint/2010/main" val="2090059884"/>
      </p:ext>
    </p:extLst>
  </p:cSld>
  <p:clrMapOvr>
    <a:masterClrMapping/>
  </p:clrMapOvr>
</p:sld>
</file>

<file path=ppt/theme/theme1.xml><?xml version="1.0" encoding="utf-8"?>
<a:theme xmlns:a="http://schemas.openxmlformats.org/drawingml/2006/main" name="Espectro">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Espectro.thmx</Template>
  <TotalTime>1620</TotalTime>
  <Words>2233</Words>
  <Application>Microsoft Office PowerPoint</Application>
  <PresentationFormat>Presentación en pantalla (4:3)</PresentationFormat>
  <Paragraphs>264</Paragraphs>
  <Slides>39</Slides>
  <Notes>0</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39</vt:i4>
      </vt:variant>
    </vt:vector>
  </HeadingPairs>
  <TitlesOfParts>
    <vt:vector size="48" baseType="lpstr">
      <vt:lpstr>Arial</vt:lpstr>
      <vt:lpstr>Calibri</vt:lpstr>
      <vt:lpstr>Corbel</vt:lpstr>
      <vt:lpstr>MS Mincho</vt:lpstr>
      <vt:lpstr>Times New Roman</vt:lpstr>
      <vt:lpstr>Trebuchet MS</vt:lpstr>
      <vt:lpstr>Wingdings</vt:lpstr>
      <vt:lpstr>Espectro</vt:lpstr>
      <vt:lpstr>Documento</vt:lpstr>
      <vt:lpstr>    ESTUDIO “ANÁLISIS DE ALTERNATIVAS DE MODELO DE GESTIÓN PARA EL FUNCIONAMIENTO DE UNA PLANTA FAENADORA DE CARNE BOVINA EN LA REGIÓN DE AYSÉN“</vt:lpstr>
      <vt:lpstr>Presentación de PowerPoint</vt:lpstr>
      <vt:lpstr>Programa</vt:lpstr>
      <vt:lpstr>1. El Proyecto</vt:lpstr>
      <vt:lpstr>1.- El Proyecto </vt:lpstr>
      <vt:lpstr>Resultados Esperados</vt:lpstr>
      <vt:lpstr>1.- El Proyecto  Etapas de Ejecución</vt:lpstr>
      <vt:lpstr>Presentación de PowerPoint</vt:lpstr>
      <vt:lpstr>Equipo de Trabajo</vt:lpstr>
      <vt:lpstr>2. Prioridades Metodológicas</vt:lpstr>
      <vt:lpstr>2.- Propuesta Metodológica Etapa 0. Kick Off</vt:lpstr>
      <vt:lpstr>2.- Propuesta Metodológica Etapa 1. Determinación del Volumen de Extracción Base</vt:lpstr>
      <vt:lpstr>2.- Propuesta Metodológica Etapa 1. Determinación del Volumen de Extracción Base Métodos</vt:lpstr>
      <vt:lpstr>2.- Propuesta Metodológica Etapa 1. Determinación del Volumen de Extracción Base Métodos</vt:lpstr>
      <vt:lpstr>2.- Propuesta Metodológica Etapa 1. Determinación del Volumen de Extracción Base Métodos</vt:lpstr>
      <vt:lpstr>2.- Propuesta Metodológica Etapa 1. Determinación del Volumen de Extracción Base Métodos</vt:lpstr>
      <vt:lpstr>2.- Propuesta Metodológica Etapa 1. Determinación del Volumen de Extracción Base Métodos</vt:lpstr>
      <vt:lpstr>Manejo de Praderas y Alimentación Animal </vt:lpstr>
      <vt:lpstr>Manejo de Praderas y Alimentación Animal </vt:lpstr>
      <vt:lpstr>2.- Propuesta Metodológica Etapa 2. Estudio de Mercado de la Carne</vt:lpstr>
      <vt:lpstr>Presentación de PowerPoint</vt:lpstr>
      <vt:lpstr>2.- Propuesta Metodológica Etapa 1. Estudio de Mercado de la Carne</vt:lpstr>
      <vt:lpstr>2.- Propuesta Metodológica Etapa 3. Estudio de Variables Socio Culturales</vt:lpstr>
      <vt:lpstr>2.- Propuesta Metodológica Etapa 3. Estudio de Variables Socio Culturales Métodos</vt:lpstr>
      <vt:lpstr>2. Propuesta Metodológica Etapa 3. Estudio de Variables Socio Culturales</vt:lpstr>
      <vt:lpstr>2.- Propuesta Metodológica Etapa 4. Definición de Paquetes Tecnológicos</vt:lpstr>
      <vt:lpstr>2.- Propuesta Metodológica Etapa 4. Definición de Paquetes Tecnológicos Métodos</vt:lpstr>
      <vt:lpstr>2.- Propuesta Metodológica Etapa 5. Análisis del Modelo de Gestión del Negocio</vt:lpstr>
      <vt:lpstr>2.- Propuesta Metodológica Etapa 5. Análisis del Modelo de Gestión del Negocio Métodos</vt:lpstr>
      <vt:lpstr>2.- Propuesta Metodológica Etapa 6. Análisis de Tipos de Tenencia</vt:lpstr>
      <vt:lpstr>2.- Propuesta Metodológica Etapa 6. Análisis de Tipos de Tenencia Métodos</vt:lpstr>
      <vt:lpstr>2.- Propuesta Metodológica Etapa 7. Análisis Económico con y sin proyecto</vt:lpstr>
      <vt:lpstr>2.- Propuesta Metodológica Etapa 7. Análisis Económico con y sin proyecto Métodos</vt:lpstr>
      <vt:lpstr>3. Novedades Varias</vt:lpstr>
      <vt:lpstr>4. Proposiciones generales de coordinación</vt:lpstr>
      <vt:lpstr>4.- Informes de avance</vt:lpstr>
      <vt:lpstr>4.- Informes de avance</vt:lpstr>
      <vt:lpstr>4. Acciones de corto plazo  Próximas 2 semanas</vt:lpstr>
      <vt:lpstr>    ESTUDIO “ANÁLISIS DE ALTERNATIVAS DE MODELO DE GESTIÓN PARA EL FUNCIONAMIENTO DE UNA PLANTA FAENADORA DE CARNE BOVINA EN LA REGIÓN DE AYSÉN“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ESTUDIO “ANÁLISIS DE ALTERNATIVAS DE MODELO DE GESTIÓN PARA EL FUNCIONAMIENTO DE UNA PLANTA FAENADORA DE CARNE BOVINA EN LA REGIÓN DE AYSÉN“</dc:title>
  <dc:creator>usuario</dc:creator>
  <cp:lastModifiedBy>Valentina Vera</cp:lastModifiedBy>
  <cp:revision>116</cp:revision>
  <cp:lastPrinted>2015-12-24T00:34:11Z</cp:lastPrinted>
  <dcterms:created xsi:type="dcterms:W3CDTF">2015-08-06T13:37:36Z</dcterms:created>
  <dcterms:modified xsi:type="dcterms:W3CDTF">2015-12-24T00:51:20Z</dcterms:modified>
</cp:coreProperties>
</file>